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notesSlides/notesSlide1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31.xml" ContentType="application/vnd.openxmlformats-officedocument.themeOverride+xml"/>
  <Override PartName="/ppt/theme/themeOverride32.xml" ContentType="application/vnd.openxmlformats-officedocument.themeOverrid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33.xml" ContentType="application/vnd.openxmlformats-officedocument.themeOverride+xml"/>
  <Override PartName="/ppt/theme/themeOverride34.xml" ContentType="application/vnd.openxmlformats-officedocument.themeOverrid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3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36.xml" ContentType="application/vnd.openxmlformats-officedocument.themeOverride+xml"/>
  <Override PartName="/ppt/theme/themeOverride37.xml" ContentType="application/vnd.openxmlformats-officedocument.themeOverride+xml"/>
  <Override PartName="/ppt/notesSlides/notesSlide2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38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39.xml" ContentType="application/vnd.openxmlformats-officedocument.themeOverride+xml"/>
  <Override PartName="/ppt/theme/themeOverride40.xml" ContentType="application/vnd.openxmlformats-officedocument.themeOverride+xml"/>
  <Override PartName="/ppt/notesSlides/notesSlide23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41.xml" ContentType="application/vnd.openxmlformats-officedocument.themeOverride+xml"/>
  <Override PartName="/ppt/theme/themeOverride42.xml" ContentType="application/vnd.openxmlformats-officedocument.themeOverride+xml"/>
  <Override PartName="/ppt/notesSlides/notesSlide24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43.xml" ContentType="application/vnd.openxmlformats-officedocument.themeOverride+xml"/>
  <Override PartName="/ppt/theme/themeOverride44.xml" ContentType="application/vnd.openxmlformats-officedocument.themeOverride+xml"/>
  <Override PartName="/ppt/notesSlides/notesSlide25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45.xml" ContentType="application/vnd.openxmlformats-officedocument.themeOverride+xml"/>
  <Override PartName="/ppt/theme/themeOverride46.xml" ContentType="application/vnd.openxmlformats-officedocument.themeOverride+xml"/>
  <Override PartName="/ppt/notesSlides/notesSlide26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47.xml" ContentType="application/vnd.openxmlformats-officedocument.themeOverride+xml"/>
  <Override PartName="/ppt/theme/themeOverride48.xml" ContentType="application/vnd.openxmlformats-officedocument.themeOverride+xml"/>
  <Override PartName="/ppt/notesSlides/notesSlide27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49.xml" ContentType="application/vnd.openxmlformats-officedocument.themeOverride+xml"/>
  <Override PartName="/ppt/theme/themeOverride50.xml" ContentType="application/vnd.openxmlformats-officedocument.themeOverride+xml"/>
  <Override PartName="/ppt/notesSlides/notesSlide28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51.xml" ContentType="application/vnd.openxmlformats-officedocument.themeOverride+xml"/>
  <Override PartName="/ppt/theme/themeOverride52.xml" ContentType="application/vnd.openxmlformats-officedocument.themeOverride+xml"/>
  <Override PartName="/ppt/notesSlides/notesSlide29.xml" ContentType="application/vnd.openxmlformats-officedocument.presentationml.notesSlide+xml"/>
  <Override PartName="/ppt/charts/chart25.xml" ContentType="application/vnd.openxmlformats-officedocument.drawingml.chart+xml"/>
  <Override PartName="/ppt/theme/themeOverride53.xml" ContentType="application/vnd.openxmlformats-officedocument.themeOverride+xml"/>
  <Override PartName="/ppt/theme/themeOverride54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55.xml" ContentType="application/vnd.openxmlformats-officedocument.themeOverride+xml"/>
  <Override PartName="/ppt/notesSlides/notesSlide31.xml" ContentType="application/vnd.openxmlformats-officedocument.presentationml.notesSlid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56.xml" ContentType="application/vnd.openxmlformats-officedocument.themeOverride+xml"/>
  <Override PartName="/ppt/notesSlides/notesSlide32.xml" ContentType="application/vnd.openxmlformats-officedocument.presentationml.notesSlide+xml"/>
  <Override PartName="/ppt/charts/chart27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57.xml" ContentType="application/vnd.openxmlformats-officedocument.themeOverride+xml"/>
  <Override PartName="/ppt/drawings/drawing1.xml" ContentType="application/vnd.openxmlformats-officedocument.drawingml.chartshapes+xml"/>
  <Override PartName="/ppt/charts/chart28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58.xml" ContentType="application/vnd.openxmlformats-officedocument.themeOverride+xml"/>
  <Override PartName="/ppt/theme/themeOverride59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60.xml" ContentType="application/vnd.openxmlformats-officedocument.themeOverr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422" r:id="rId2"/>
    <p:sldId id="467" r:id="rId3"/>
    <p:sldId id="384" r:id="rId4"/>
    <p:sldId id="383" r:id="rId5"/>
    <p:sldId id="474" r:id="rId6"/>
    <p:sldId id="484" r:id="rId7"/>
    <p:sldId id="486" r:id="rId8"/>
    <p:sldId id="494" r:id="rId9"/>
    <p:sldId id="495" r:id="rId10"/>
    <p:sldId id="496" r:id="rId11"/>
    <p:sldId id="480" r:id="rId12"/>
    <p:sldId id="323" r:id="rId13"/>
    <p:sldId id="377" r:id="rId14"/>
    <p:sldId id="321" r:id="rId15"/>
    <p:sldId id="322" r:id="rId16"/>
    <p:sldId id="324" r:id="rId17"/>
    <p:sldId id="481" r:id="rId18"/>
    <p:sldId id="370" r:id="rId19"/>
    <p:sldId id="368" r:id="rId20"/>
    <p:sldId id="328" r:id="rId21"/>
    <p:sldId id="327" r:id="rId22"/>
    <p:sldId id="326" r:id="rId23"/>
    <p:sldId id="369" r:id="rId24"/>
    <p:sldId id="371" r:id="rId25"/>
    <p:sldId id="372" r:id="rId26"/>
    <p:sldId id="476" r:id="rId27"/>
    <p:sldId id="477" r:id="rId28"/>
    <p:sldId id="478" r:id="rId29"/>
    <p:sldId id="497" r:id="rId30"/>
    <p:sldId id="482" r:id="rId31"/>
    <p:sldId id="492" r:id="rId32"/>
    <p:sldId id="491" r:id="rId33"/>
    <p:sldId id="470" r:id="rId34"/>
    <p:sldId id="472" r:id="rId35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ample 5" id="{DC9F0883-3C68-4EB1-A95C-DFD9A9BA2F2E}">
          <p14:sldIdLst>
            <p14:sldId id="422"/>
            <p14:sldId id="467"/>
            <p14:sldId id="384"/>
            <p14:sldId id="383"/>
            <p14:sldId id="474"/>
            <p14:sldId id="484"/>
            <p14:sldId id="486"/>
            <p14:sldId id="494"/>
            <p14:sldId id="495"/>
            <p14:sldId id="496"/>
            <p14:sldId id="480"/>
            <p14:sldId id="323"/>
            <p14:sldId id="377"/>
            <p14:sldId id="321"/>
            <p14:sldId id="322"/>
            <p14:sldId id="324"/>
            <p14:sldId id="481"/>
            <p14:sldId id="370"/>
            <p14:sldId id="368"/>
            <p14:sldId id="328"/>
            <p14:sldId id="327"/>
            <p14:sldId id="326"/>
            <p14:sldId id="369"/>
            <p14:sldId id="371"/>
            <p14:sldId id="372"/>
            <p14:sldId id="476"/>
            <p14:sldId id="477"/>
            <p14:sldId id="478"/>
            <p14:sldId id="497"/>
            <p14:sldId id="482"/>
            <p14:sldId id="492"/>
            <p14:sldId id="491"/>
            <p14:sldId id="470"/>
            <p14:sldId id="4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79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60" autoAdjust="0"/>
    <p:restoredTop sz="82367" autoAdjust="0"/>
  </p:normalViewPr>
  <p:slideViewPr>
    <p:cSldViewPr>
      <p:cViewPr varScale="1">
        <p:scale>
          <a:sx n="92" d="100"/>
          <a:sy n="92" d="100"/>
        </p:scale>
        <p:origin x="1758" y="96"/>
      </p:cViewPr>
      <p:guideLst>
        <p:guide orient="horz" pos="2160"/>
        <p:guide pos="2880"/>
        <p:guide orient="horz" pos="7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1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53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myuen\Desktop\GRF%2018406214\Chinese%20Student%20Sample_30%20schools%20excluding%20YewChung_%204_June_2016.xlsx" TargetMode="External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7.xml"/><Relationship Id="rId2" Type="http://schemas.microsoft.com/office/2011/relationships/chartColorStyle" Target="colors26.xml"/><Relationship Id="rId1" Type="http://schemas.microsoft.com/office/2011/relationships/chartStyle" Target="style26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25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8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package" Target="../embeddings/Microsoft_Excel_Worksheet26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4602657115184298"/>
          <c:y val="3.8480572865641181E-2"/>
          <c:w val="0.5265137698506972"/>
          <c:h val="0.80830973887300961"/>
        </c:manualLayout>
      </c:layout>
      <c:pieChart>
        <c:varyColors val="1"/>
        <c:ser>
          <c:idx val="0"/>
          <c:order val="0"/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C0504D">
                  <a:lumMod val="60000"/>
                  <a:lumOff val="40000"/>
                </a:srgb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rgbClr val="FFFF0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rgbClr val="00B0F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5.3199137442663691E-2"/>
                  <c:y val="-0.2626376250001402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ysClr val="windowText" lastClr="000000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24999999999994"/>
                      <c:h val="0.18611111111111106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5.2290528316368469E-2"/>
                  <c:y val="0.146776059674626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5358454706602587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Sheet1!$B$30:$B$32</c:f>
              <c:strCache>
                <c:ptCount val="3"/>
                <c:pt idx="0">
                  <c:v>主流</c:v>
                </c:pt>
                <c:pt idx="1">
                  <c:v>新來港</c:v>
                </c:pt>
                <c:pt idx="2">
                  <c:v>跨境</c:v>
                </c:pt>
              </c:strCache>
            </c:strRef>
          </c:cat>
          <c:val>
            <c:numRef>
              <c:f>Sheet1!$C$30:$C$32</c:f>
              <c:numCache>
                <c:formatCode>General</c:formatCode>
                <c:ptCount val="3"/>
                <c:pt idx="0">
                  <c:v>11402</c:v>
                </c:pt>
                <c:pt idx="1">
                  <c:v>2055</c:v>
                </c:pt>
                <c:pt idx="2">
                  <c:v>716</c:v>
                </c:pt>
              </c:numCache>
            </c:numRef>
          </c:val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4843204619798612"/>
          <c:y val="0.87221257121823725"/>
          <c:w val="0.64666666666666661"/>
          <c:h val="0.119444444444444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Sheet1!$D$142</c:f>
              <c:strCache>
                <c:ptCount val="1"/>
                <c:pt idx="0">
                  <c:v>初中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Sheet1!$C$143:$C$146</c:f>
              <c:strCache>
                <c:ptCount val="4"/>
                <c:pt idx="0">
                  <c:v>靈性***</c:v>
                </c:pt>
                <c:pt idx="1">
                  <c:v>身理***</c:v>
                </c:pt>
                <c:pt idx="2">
                  <c:v>心理***</c:v>
                </c:pt>
                <c:pt idx="3">
                  <c:v>社交*</c:v>
                </c:pt>
              </c:strCache>
            </c:strRef>
          </c:cat>
          <c:val>
            <c:numRef>
              <c:f>Sheet1!$D$143:$D$146</c:f>
              <c:numCache>
                <c:formatCode>0.00</c:formatCode>
                <c:ptCount val="4"/>
                <c:pt idx="0">
                  <c:v>2.31</c:v>
                </c:pt>
                <c:pt idx="1">
                  <c:v>4.2300000000000004</c:v>
                </c:pt>
                <c:pt idx="2">
                  <c:v>4.3</c:v>
                </c:pt>
                <c:pt idx="3">
                  <c:v>4.07</c:v>
                </c:pt>
              </c:numCache>
            </c:numRef>
          </c:val>
        </c:ser>
        <c:ser>
          <c:idx val="1"/>
          <c:order val="1"/>
          <c:tx>
            <c:strRef>
              <c:f>Sheet1!$E$142</c:f>
              <c:strCache>
                <c:ptCount val="1"/>
                <c:pt idx="0">
                  <c:v>高中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Sheet1!$C$143:$C$146</c:f>
              <c:strCache>
                <c:ptCount val="4"/>
                <c:pt idx="0">
                  <c:v>靈性***</c:v>
                </c:pt>
                <c:pt idx="1">
                  <c:v>身理***</c:v>
                </c:pt>
                <c:pt idx="2">
                  <c:v>心理***</c:v>
                </c:pt>
                <c:pt idx="3">
                  <c:v>社交*</c:v>
                </c:pt>
              </c:strCache>
            </c:strRef>
          </c:cat>
          <c:val>
            <c:numRef>
              <c:f>Sheet1!$E$143:$E$146</c:f>
              <c:numCache>
                <c:formatCode>0.00</c:formatCode>
                <c:ptCount val="4"/>
                <c:pt idx="0">
                  <c:v>2.11</c:v>
                </c:pt>
                <c:pt idx="1">
                  <c:v>4.1399999999999997</c:v>
                </c:pt>
                <c:pt idx="2">
                  <c:v>4.1399999999999997</c:v>
                </c:pt>
                <c:pt idx="3">
                  <c:v>4.0999999999999996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5992208"/>
        <c:axId val="207744680"/>
      </c:barChart>
      <c:catAx>
        <c:axId val="205992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7744680"/>
        <c:crosses val="autoZero"/>
        <c:auto val="1"/>
        <c:lblAlgn val="ctr"/>
        <c:lblOffset val="100"/>
        <c:noMultiLvlLbl val="0"/>
      </c:catAx>
      <c:valAx>
        <c:axId val="207744680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599220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Sheet1!$C$164</c:f>
              <c:strCache>
                <c:ptCount val="1"/>
                <c:pt idx="0">
                  <c:v>全額津貼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Sheet1!$B$165:$B$168</c:f>
              <c:strCache>
                <c:ptCount val="4"/>
                <c:pt idx="0">
                  <c:v>靈性</c:v>
                </c:pt>
                <c:pt idx="1">
                  <c:v>身理</c:v>
                </c:pt>
                <c:pt idx="2">
                  <c:v>心理</c:v>
                </c:pt>
                <c:pt idx="3">
                  <c:v>社交</c:v>
                </c:pt>
              </c:strCache>
            </c:strRef>
          </c:cat>
          <c:val>
            <c:numRef>
              <c:f>Sheet1!$C$165:$C$168</c:f>
              <c:numCache>
                <c:formatCode>0.00</c:formatCode>
                <c:ptCount val="4"/>
                <c:pt idx="0">
                  <c:v>2.17</c:v>
                </c:pt>
                <c:pt idx="1">
                  <c:v>4.16</c:v>
                </c:pt>
                <c:pt idx="2">
                  <c:v>4.2300000000000004</c:v>
                </c:pt>
                <c:pt idx="3">
                  <c:v>4.09</c:v>
                </c:pt>
              </c:numCache>
            </c:numRef>
          </c:val>
        </c:ser>
        <c:ser>
          <c:idx val="1"/>
          <c:order val="1"/>
          <c:tx>
            <c:strRef>
              <c:f>Sheet1!$D$164</c:f>
              <c:strCache>
                <c:ptCount val="1"/>
                <c:pt idx="0">
                  <c:v>半額津貼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Sheet1!$B$165:$B$168</c:f>
              <c:strCache>
                <c:ptCount val="4"/>
                <c:pt idx="0">
                  <c:v>靈性</c:v>
                </c:pt>
                <c:pt idx="1">
                  <c:v>身理</c:v>
                </c:pt>
                <c:pt idx="2">
                  <c:v>心理</c:v>
                </c:pt>
                <c:pt idx="3">
                  <c:v>社交</c:v>
                </c:pt>
              </c:strCache>
            </c:strRef>
          </c:cat>
          <c:val>
            <c:numRef>
              <c:f>Sheet1!$D$165:$D$168</c:f>
              <c:numCache>
                <c:formatCode>0.00</c:formatCode>
                <c:ptCount val="4"/>
                <c:pt idx="0">
                  <c:v>2.21</c:v>
                </c:pt>
                <c:pt idx="1">
                  <c:v>4.17</c:v>
                </c:pt>
                <c:pt idx="2">
                  <c:v>4.21</c:v>
                </c:pt>
                <c:pt idx="3">
                  <c:v>4.0999999999999996</c:v>
                </c:pt>
              </c:numCache>
            </c:numRef>
          </c:val>
        </c:ser>
        <c:ser>
          <c:idx val="2"/>
          <c:order val="2"/>
          <c:tx>
            <c:strRef>
              <c:f>Sheet1!$E$164</c:f>
              <c:strCache>
                <c:ptCount val="1"/>
                <c:pt idx="0">
                  <c:v>非津貼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Sheet1!$B$165:$B$168</c:f>
              <c:strCache>
                <c:ptCount val="4"/>
                <c:pt idx="0">
                  <c:v>靈性</c:v>
                </c:pt>
                <c:pt idx="1">
                  <c:v>身理</c:v>
                </c:pt>
                <c:pt idx="2">
                  <c:v>心理</c:v>
                </c:pt>
                <c:pt idx="3">
                  <c:v>社交</c:v>
                </c:pt>
              </c:strCache>
            </c:strRef>
          </c:cat>
          <c:val>
            <c:numRef>
              <c:f>Sheet1!$E$165:$E$168</c:f>
              <c:numCache>
                <c:formatCode>0.00</c:formatCode>
                <c:ptCount val="4"/>
                <c:pt idx="0">
                  <c:v>2.2200000000000002</c:v>
                </c:pt>
                <c:pt idx="1">
                  <c:v>4.21</c:v>
                </c:pt>
                <c:pt idx="2">
                  <c:v>4.22</c:v>
                </c:pt>
                <c:pt idx="3">
                  <c:v>4.09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7745856"/>
        <c:axId val="207746248"/>
      </c:barChart>
      <c:catAx>
        <c:axId val="207745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7746248"/>
        <c:crosses val="autoZero"/>
        <c:auto val="1"/>
        <c:lblAlgn val="ctr"/>
        <c:lblOffset val="100"/>
        <c:noMultiLvlLbl val="0"/>
      </c:catAx>
      <c:valAx>
        <c:axId val="207746248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774585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Sheet1!$D$193</c:f>
              <c:strCache>
                <c:ptCount val="1"/>
                <c:pt idx="0">
                  <c:v>無宗教信仰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Sheet1!$C$194:$C$197</c:f>
              <c:strCache>
                <c:ptCount val="4"/>
                <c:pt idx="0">
                  <c:v>父母關懷***</c:v>
                </c:pt>
                <c:pt idx="1">
                  <c:v>朋輩支持***</c:v>
                </c:pt>
                <c:pt idx="2">
                  <c:v>師長關愛***</c:v>
                </c:pt>
                <c:pt idx="3">
                  <c:v>個人努力***</c:v>
                </c:pt>
              </c:strCache>
            </c:strRef>
          </c:cat>
          <c:val>
            <c:numRef>
              <c:f>Sheet1!$D$194:$D$197</c:f>
              <c:numCache>
                <c:formatCode>0.00</c:formatCode>
                <c:ptCount val="4"/>
                <c:pt idx="0">
                  <c:v>3.4</c:v>
                </c:pt>
                <c:pt idx="1">
                  <c:v>4.2699999999999996</c:v>
                </c:pt>
                <c:pt idx="2">
                  <c:v>4.05</c:v>
                </c:pt>
                <c:pt idx="3">
                  <c:v>4.05</c:v>
                </c:pt>
              </c:numCache>
            </c:numRef>
          </c:val>
        </c:ser>
        <c:ser>
          <c:idx val="1"/>
          <c:order val="1"/>
          <c:tx>
            <c:strRef>
              <c:f>Sheet1!$E$193</c:f>
              <c:strCache>
                <c:ptCount val="1"/>
                <c:pt idx="0">
                  <c:v>有宗教信仰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Sheet1!$C$194:$C$197</c:f>
              <c:strCache>
                <c:ptCount val="4"/>
                <c:pt idx="0">
                  <c:v>父母關懷***</c:v>
                </c:pt>
                <c:pt idx="1">
                  <c:v>朋輩支持***</c:v>
                </c:pt>
                <c:pt idx="2">
                  <c:v>師長關愛***</c:v>
                </c:pt>
                <c:pt idx="3">
                  <c:v>個人努力***</c:v>
                </c:pt>
              </c:strCache>
            </c:strRef>
          </c:cat>
          <c:val>
            <c:numRef>
              <c:f>Sheet1!$E$194:$E$197</c:f>
              <c:numCache>
                <c:formatCode>0.00</c:formatCode>
                <c:ptCount val="4"/>
                <c:pt idx="0">
                  <c:v>3.57</c:v>
                </c:pt>
                <c:pt idx="1">
                  <c:v>4.3600000000000003</c:v>
                </c:pt>
                <c:pt idx="2">
                  <c:v>4.1399999999999997</c:v>
                </c:pt>
                <c:pt idx="3">
                  <c:v>4.1500000000000004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7747032"/>
        <c:axId val="207747424"/>
      </c:barChart>
      <c:catAx>
        <c:axId val="207747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7747424"/>
        <c:crosses val="autoZero"/>
        <c:auto val="1"/>
        <c:lblAlgn val="ctr"/>
        <c:lblOffset val="100"/>
        <c:noMultiLvlLbl val="0"/>
      </c:catAx>
      <c:valAx>
        <c:axId val="207747424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774703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Sheet1!$C$233</c:f>
              <c:strCache>
                <c:ptCount val="1"/>
                <c:pt idx="0">
                  <c:v>男生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Sheet1!$B$234:$B$237</c:f>
              <c:strCache>
                <c:ptCount val="4"/>
                <c:pt idx="0">
                  <c:v>父母關懷***</c:v>
                </c:pt>
                <c:pt idx="1">
                  <c:v>朋輩支持***</c:v>
                </c:pt>
                <c:pt idx="2">
                  <c:v>師長關愛**</c:v>
                </c:pt>
                <c:pt idx="3">
                  <c:v>個人努力***</c:v>
                </c:pt>
              </c:strCache>
            </c:strRef>
          </c:cat>
          <c:val>
            <c:numRef>
              <c:f>Sheet1!$C$234:$C$237</c:f>
              <c:numCache>
                <c:formatCode>0.00</c:formatCode>
                <c:ptCount val="4"/>
                <c:pt idx="0">
                  <c:v>3.42</c:v>
                </c:pt>
                <c:pt idx="1">
                  <c:v>4.09</c:v>
                </c:pt>
                <c:pt idx="2">
                  <c:v>4.05</c:v>
                </c:pt>
                <c:pt idx="3">
                  <c:v>4.03</c:v>
                </c:pt>
              </c:numCache>
            </c:numRef>
          </c:val>
        </c:ser>
        <c:ser>
          <c:idx val="1"/>
          <c:order val="1"/>
          <c:tx>
            <c:strRef>
              <c:f>Sheet1!$D$233</c:f>
              <c:strCache>
                <c:ptCount val="1"/>
                <c:pt idx="0">
                  <c:v>女生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Sheet1!$B$234:$B$237</c:f>
              <c:strCache>
                <c:ptCount val="4"/>
                <c:pt idx="0">
                  <c:v>父母關懷***</c:v>
                </c:pt>
                <c:pt idx="1">
                  <c:v>朋輩支持***</c:v>
                </c:pt>
                <c:pt idx="2">
                  <c:v>師長關愛**</c:v>
                </c:pt>
                <c:pt idx="3">
                  <c:v>個人努力***</c:v>
                </c:pt>
              </c:strCache>
            </c:strRef>
          </c:cat>
          <c:val>
            <c:numRef>
              <c:f>Sheet1!$D$234:$D$237</c:f>
              <c:numCache>
                <c:formatCode>0.00</c:formatCode>
                <c:ptCount val="4"/>
                <c:pt idx="0">
                  <c:v>3.49</c:v>
                </c:pt>
                <c:pt idx="1">
                  <c:v>4.55</c:v>
                </c:pt>
                <c:pt idx="2">
                  <c:v>4.0999999999999996</c:v>
                </c:pt>
                <c:pt idx="3">
                  <c:v>4.1399999999999997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7748208"/>
        <c:axId val="208789408"/>
      </c:barChart>
      <c:catAx>
        <c:axId val="20774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8789408"/>
        <c:crosses val="autoZero"/>
        <c:auto val="1"/>
        <c:lblAlgn val="ctr"/>
        <c:lblOffset val="100"/>
        <c:noMultiLvlLbl val="0"/>
      </c:catAx>
      <c:valAx>
        <c:axId val="208789408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774820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504D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Sheet1!$C$217</c:f>
              <c:strCache>
                <c:ptCount val="1"/>
                <c:pt idx="0">
                  <c:v>主流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Sheet1!$B$218:$B$220</c:f>
              <c:strCache>
                <c:ptCount val="3"/>
                <c:pt idx="0">
                  <c:v>中文***</c:v>
                </c:pt>
                <c:pt idx="1">
                  <c:v>英文***</c:v>
                </c:pt>
                <c:pt idx="2">
                  <c:v>數學***</c:v>
                </c:pt>
              </c:strCache>
            </c:strRef>
          </c:cat>
          <c:val>
            <c:numRef>
              <c:f>Sheet1!$C$218:$C$220</c:f>
              <c:numCache>
                <c:formatCode>0.00</c:formatCode>
                <c:ptCount val="3"/>
                <c:pt idx="0">
                  <c:v>2.12</c:v>
                </c:pt>
                <c:pt idx="1">
                  <c:v>2.12</c:v>
                </c:pt>
                <c:pt idx="2">
                  <c:v>2.1800000000000002</c:v>
                </c:pt>
              </c:numCache>
            </c:numRef>
          </c:val>
        </c:ser>
        <c:ser>
          <c:idx val="1"/>
          <c:order val="1"/>
          <c:tx>
            <c:strRef>
              <c:f>Sheet1!$D$217</c:f>
              <c:strCache>
                <c:ptCount val="1"/>
                <c:pt idx="0">
                  <c:v>新來港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Sheet1!$B$218:$B$220</c:f>
              <c:strCache>
                <c:ptCount val="3"/>
                <c:pt idx="0">
                  <c:v>中文***</c:v>
                </c:pt>
                <c:pt idx="1">
                  <c:v>英文***</c:v>
                </c:pt>
                <c:pt idx="2">
                  <c:v>數學***</c:v>
                </c:pt>
              </c:strCache>
            </c:strRef>
          </c:cat>
          <c:val>
            <c:numRef>
              <c:f>Sheet1!$D$218:$D$220</c:f>
              <c:numCache>
                <c:formatCode>0.00</c:formatCode>
                <c:ptCount val="3"/>
                <c:pt idx="0">
                  <c:v>2.39</c:v>
                </c:pt>
                <c:pt idx="1">
                  <c:v>1.82</c:v>
                </c:pt>
                <c:pt idx="2">
                  <c:v>2.46</c:v>
                </c:pt>
              </c:numCache>
            </c:numRef>
          </c:val>
        </c:ser>
        <c:ser>
          <c:idx val="2"/>
          <c:order val="2"/>
          <c:tx>
            <c:strRef>
              <c:f>Sheet1!$E$217</c:f>
              <c:strCache>
                <c:ptCount val="1"/>
                <c:pt idx="0">
                  <c:v>跨境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Sheet1!$B$218:$B$220</c:f>
              <c:strCache>
                <c:ptCount val="3"/>
                <c:pt idx="0">
                  <c:v>中文***</c:v>
                </c:pt>
                <c:pt idx="1">
                  <c:v>英文***</c:v>
                </c:pt>
                <c:pt idx="2">
                  <c:v>數學***</c:v>
                </c:pt>
              </c:strCache>
            </c:strRef>
          </c:cat>
          <c:val>
            <c:numRef>
              <c:f>Sheet1!$E$218:$E$220</c:f>
              <c:numCache>
                <c:formatCode>0.00</c:formatCode>
                <c:ptCount val="3"/>
                <c:pt idx="0">
                  <c:v>2.56</c:v>
                </c:pt>
                <c:pt idx="1">
                  <c:v>2.12</c:v>
                </c:pt>
                <c:pt idx="2">
                  <c:v>2.5499999999999998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790192"/>
        <c:axId val="208790584"/>
      </c:barChart>
      <c:catAx>
        <c:axId val="20879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8790584"/>
        <c:crosses val="autoZero"/>
        <c:auto val="1"/>
        <c:lblAlgn val="ctr"/>
        <c:lblOffset val="100"/>
        <c:noMultiLvlLbl val="0"/>
      </c:catAx>
      <c:valAx>
        <c:axId val="208790584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879019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Sheet1!$C$266</c:f>
              <c:strCache>
                <c:ptCount val="1"/>
                <c:pt idx="0">
                  <c:v>沒有宗教信仰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Sheet1!$B$267:$B$269</c:f>
              <c:strCache>
                <c:ptCount val="3"/>
                <c:pt idx="0">
                  <c:v>中文</c:v>
                </c:pt>
                <c:pt idx="1">
                  <c:v>英文***</c:v>
                </c:pt>
                <c:pt idx="2">
                  <c:v>數學**</c:v>
                </c:pt>
              </c:strCache>
            </c:strRef>
          </c:cat>
          <c:val>
            <c:numRef>
              <c:f>Sheet1!$C$267:$C$269</c:f>
              <c:numCache>
                <c:formatCode>0.00</c:formatCode>
                <c:ptCount val="3"/>
                <c:pt idx="0">
                  <c:v>2.19</c:v>
                </c:pt>
                <c:pt idx="1">
                  <c:v>2.04</c:v>
                </c:pt>
                <c:pt idx="2">
                  <c:v>2.25</c:v>
                </c:pt>
              </c:numCache>
            </c:numRef>
          </c:val>
        </c:ser>
        <c:ser>
          <c:idx val="1"/>
          <c:order val="1"/>
          <c:tx>
            <c:strRef>
              <c:f>Sheet1!$D$266</c:f>
              <c:strCache>
                <c:ptCount val="1"/>
                <c:pt idx="0">
                  <c:v>有宗教信仰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Sheet1!$B$267:$B$269</c:f>
              <c:strCache>
                <c:ptCount val="3"/>
                <c:pt idx="0">
                  <c:v>中文</c:v>
                </c:pt>
                <c:pt idx="1">
                  <c:v>英文***</c:v>
                </c:pt>
                <c:pt idx="2">
                  <c:v>數學**</c:v>
                </c:pt>
              </c:strCache>
            </c:strRef>
          </c:cat>
          <c:val>
            <c:numRef>
              <c:f>Sheet1!$D$267:$D$269</c:f>
              <c:numCache>
                <c:formatCode>0.00</c:formatCode>
                <c:ptCount val="3"/>
                <c:pt idx="0">
                  <c:v>2.1800000000000002</c:v>
                </c:pt>
                <c:pt idx="1">
                  <c:v>2.17</c:v>
                </c:pt>
                <c:pt idx="2">
                  <c:v>2.21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791760"/>
        <c:axId val="208792152"/>
      </c:barChart>
      <c:catAx>
        <c:axId val="208791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8792152"/>
        <c:crosses val="autoZero"/>
        <c:auto val="1"/>
        <c:lblAlgn val="ctr"/>
        <c:lblOffset val="100"/>
        <c:noMultiLvlLbl val="0"/>
      </c:catAx>
      <c:valAx>
        <c:axId val="208792152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879176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Sheet1!$C$291</c:f>
              <c:strCache>
                <c:ptCount val="1"/>
                <c:pt idx="0">
                  <c:v>全額津貼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Sheet1!$B$292:$B$294</c:f>
              <c:strCache>
                <c:ptCount val="3"/>
                <c:pt idx="0">
                  <c:v>中文***</c:v>
                </c:pt>
                <c:pt idx="1">
                  <c:v>英文***</c:v>
                </c:pt>
                <c:pt idx="2">
                  <c:v>數學***</c:v>
                </c:pt>
              </c:strCache>
            </c:strRef>
          </c:cat>
          <c:val>
            <c:numRef>
              <c:f>Sheet1!$C$292:$C$294</c:f>
              <c:numCache>
                <c:formatCode>0.00</c:formatCode>
                <c:ptCount val="3"/>
                <c:pt idx="0">
                  <c:v>2.2000000000000002</c:v>
                </c:pt>
                <c:pt idx="1">
                  <c:v>1.98</c:v>
                </c:pt>
                <c:pt idx="2">
                  <c:v>2.2400000000000002</c:v>
                </c:pt>
              </c:numCache>
            </c:numRef>
          </c:val>
        </c:ser>
        <c:ser>
          <c:idx val="1"/>
          <c:order val="1"/>
          <c:tx>
            <c:strRef>
              <c:f>Sheet1!$D$291</c:f>
              <c:strCache>
                <c:ptCount val="1"/>
                <c:pt idx="0">
                  <c:v>半額津貼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Sheet1!$B$292:$B$294</c:f>
              <c:strCache>
                <c:ptCount val="3"/>
                <c:pt idx="0">
                  <c:v>中文***</c:v>
                </c:pt>
                <c:pt idx="1">
                  <c:v>英文***</c:v>
                </c:pt>
                <c:pt idx="2">
                  <c:v>數學***</c:v>
                </c:pt>
              </c:strCache>
            </c:strRef>
          </c:cat>
          <c:val>
            <c:numRef>
              <c:f>Sheet1!$D$292:$D$294</c:f>
              <c:numCache>
                <c:formatCode>0.00</c:formatCode>
                <c:ptCount val="3"/>
                <c:pt idx="0">
                  <c:v>2.12</c:v>
                </c:pt>
                <c:pt idx="1">
                  <c:v>2</c:v>
                </c:pt>
                <c:pt idx="2">
                  <c:v>2.16</c:v>
                </c:pt>
              </c:numCache>
            </c:numRef>
          </c:val>
        </c:ser>
        <c:ser>
          <c:idx val="2"/>
          <c:order val="2"/>
          <c:tx>
            <c:strRef>
              <c:f>Sheet1!$E$291</c:f>
              <c:strCache>
                <c:ptCount val="1"/>
                <c:pt idx="0">
                  <c:v>非津貼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Sheet1!$B$292:$B$294</c:f>
              <c:strCache>
                <c:ptCount val="3"/>
                <c:pt idx="0">
                  <c:v>中文***</c:v>
                </c:pt>
                <c:pt idx="1">
                  <c:v>英文***</c:v>
                </c:pt>
                <c:pt idx="2">
                  <c:v>數學***</c:v>
                </c:pt>
              </c:strCache>
            </c:strRef>
          </c:cat>
          <c:val>
            <c:numRef>
              <c:f>Sheet1!$E$292:$E$294</c:f>
              <c:numCache>
                <c:formatCode>General</c:formatCode>
                <c:ptCount val="3"/>
                <c:pt idx="0">
                  <c:v>2.21</c:v>
                </c:pt>
                <c:pt idx="1">
                  <c:v>2.16</c:v>
                </c:pt>
                <c:pt idx="2">
                  <c:v>2.27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8792936"/>
        <c:axId val="209508224"/>
      </c:barChart>
      <c:catAx>
        <c:axId val="208792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9508224"/>
        <c:crosses val="autoZero"/>
        <c:auto val="1"/>
        <c:lblAlgn val="ctr"/>
        <c:lblOffset val="100"/>
        <c:noMultiLvlLbl val="0"/>
      </c:catAx>
      <c:valAx>
        <c:axId val="209508224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879293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9BBB59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Sheet1!$D$313</c:f>
              <c:strCache>
                <c:ptCount val="1"/>
                <c:pt idx="0">
                  <c:v>男`生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Sheet1!$C$314:$C$316</c:f>
              <c:strCache>
                <c:ptCount val="3"/>
                <c:pt idx="0">
                  <c:v>中文***</c:v>
                </c:pt>
                <c:pt idx="1">
                  <c:v>英文***</c:v>
                </c:pt>
                <c:pt idx="2">
                  <c:v>數學</c:v>
                </c:pt>
              </c:strCache>
            </c:strRef>
          </c:cat>
          <c:val>
            <c:numRef>
              <c:f>Sheet1!$D$314:$D$316</c:f>
              <c:numCache>
                <c:formatCode>0.00</c:formatCode>
                <c:ptCount val="3"/>
                <c:pt idx="0">
                  <c:v>2.06</c:v>
                </c:pt>
                <c:pt idx="1">
                  <c:v>1.94</c:v>
                </c:pt>
                <c:pt idx="2">
                  <c:v>2.25</c:v>
                </c:pt>
              </c:numCache>
            </c:numRef>
          </c:val>
        </c:ser>
        <c:ser>
          <c:idx val="1"/>
          <c:order val="1"/>
          <c:tx>
            <c:strRef>
              <c:f>Sheet1!$E$313</c:f>
              <c:strCache>
                <c:ptCount val="1"/>
                <c:pt idx="0">
                  <c:v>女生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Sheet1!$C$314:$C$316</c:f>
              <c:strCache>
                <c:ptCount val="3"/>
                <c:pt idx="0">
                  <c:v>中文***</c:v>
                </c:pt>
                <c:pt idx="1">
                  <c:v>英文***</c:v>
                </c:pt>
                <c:pt idx="2">
                  <c:v>數學</c:v>
                </c:pt>
              </c:strCache>
            </c:strRef>
          </c:cat>
          <c:val>
            <c:numRef>
              <c:f>Sheet1!$E$314:$E$316</c:f>
              <c:numCache>
                <c:formatCode>0.00</c:formatCode>
                <c:ptCount val="3"/>
                <c:pt idx="0">
                  <c:v>2.34</c:v>
                </c:pt>
                <c:pt idx="1">
                  <c:v>2.25</c:v>
                </c:pt>
                <c:pt idx="2">
                  <c:v>2.23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9509008"/>
        <c:axId val="209509400"/>
      </c:barChart>
      <c:catAx>
        <c:axId val="20950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9509400"/>
        <c:crosses val="autoZero"/>
        <c:auto val="1"/>
        <c:lblAlgn val="ctr"/>
        <c:lblOffset val="100"/>
        <c:noMultiLvlLbl val="0"/>
      </c:catAx>
      <c:valAx>
        <c:axId val="209509400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950900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Sheet1!$C$345</c:f>
              <c:strCache>
                <c:ptCount val="1"/>
                <c:pt idx="0">
                  <c:v>初中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Sheet1!$B$346:$B$348</c:f>
              <c:strCache>
                <c:ptCount val="3"/>
                <c:pt idx="0">
                  <c:v>中文***</c:v>
                </c:pt>
                <c:pt idx="1">
                  <c:v>英文***</c:v>
                </c:pt>
                <c:pt idx="2">
                  <c:v>數學***</c:v>
                </c:pt>
              </c:strCache>
            </c:strRef>
          </c:cat>
          <c:val>
            <c:numRef>
              <c:f>Sheet1!$C$346:$C$348</c:f>
              <c:numCache>
                <c:formatCode>0.00</c:formatCode>
                <c:ptCount val="3"/>
                <c:pt idx="0">
                  <c:v>2.33</c:v>
                </c:pt>
                <c:pt idx="1">
                  <c:v>2.1800000000000002</c:v>
                </c:pt>
                <c:pt idx="2">
                  <c:v>2.2999999999999998</c:v>
                </c:pt>
              </c:numCache>
            </c:numRef>
          </c:val>
        </c:ser>
        <c:ser>
          <c:idx val="1"/>
          <c:order val="1"/>
          <c:tx>
            <c:strRef>
              <c:f>Sheet1!$D$345</c:f>
              <c:strCache>
                <c:ptCount val="1"/>
                <c:pt idx="0">
                  <c:v>高中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2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Sheet1!$B$346:$B$348</c:f>
              <c:strCache>
                <c:ptCount val="3"/>
                <c:pt idx="0">
                  <c:v>中文***</c:v>
                </c:pt>
                <c:pt idx="1">
                  <c:v>英文***</c:v>
                </c:pt>
                <c:pt idx="2">
                  <c:v>數學***</c:v>
                </c:pt>
              </c:strCache>
            </c:strRef>
          </c:cat>
          <c:val>
            <c:numRef>
              <c:f>Sheet1!$D$346:$D$348</c:f>
              <c:numCache>
                <c:formatCode>0.00</c:formatCode>
                <c:ptCount val="3"/>
                <c:pt idx="0">
                  <c:v>2.0299999999999998</c:v>
                </c:pt>
                <c:pt idx="1">
                  <c:v>1.97</c:v>
                </c:pt>
                <c:pt idx="2">
                  <c:v>2.17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9510184"/>
        <c:axId val="209510576"/>
      </c:barChart>
      <c:catAx>
        <c:axId val="209510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9510576"/>
        <c:crosses val="autoZero"/>
        <c:auto val="1"/>
        <c:lblAlgn val="ctr"/>
        <c:lblOffset val="100"/>
        <c:noMultiLvlLbl val="0"/>
      </c:catAx>
      <c:valAx>
        <c:axId val="209510576"/>
        <c:scaling>
          <c:orientation val="minMax"/>
          <c:max val="4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9510184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Sheet1!$C$372</c:f>
              <c:strCache>
                <c:ptCount val="1"/>
                <c:pt idx="0">
                  <c:v>初中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Sheet1!$B$373:$B$376</c:f>
              <c:strCache>
                <c:ptCount val="4"/>
                <c:pt idx="0">
                  <c:v>父母關懷***</c:v>
                </c:pt>
                <c:pt idx="1">
                  <c:v>朋輩支持</c:v>
                </c:pt>
                <c:pt idx="2">
                  <c:v>師長關愛***</c:v>
                </c:pt>
                <c:pt idx="3">
                  <c:v>個人努力***</c:v>
                </c:pt>
              </c:strCache>
            </c:strRef>
          </c:cat>
          <c:val>
            <c:numRef>
              <c:f>Sheet1!$C$373:$C$376</c:f>
              <c:numCache>
                <c:formatCode>0.00</c:formatCode>
                <c:ptCount val="4"/>
                <c:pt idx="0">
                  <c:v>3.59</c:v>
                </c:pt>
                <c:pt idx="1">
                  <c:v>4.3</c:v>
                </c:pt>
                <c:pt idx="2">
                  <c:v>4.1399999999999997</c:v>
                </c:pt>
                <c:pt idx="3">
                  <c:v>4.1399999999999997</c:v>
                </c:pt>
              </c:numCache>
            </c:numRef>
          </c:val>
        </c:ser>
        <c:ser>
          <c:idx val="1"/>
          <c:order val="1"/>
          <c:tx>
            <c:strRef>
              <c:f>Sheet1!$D$372</c:f>
              <c:strCache>
                <c:ptCount val="1"/>
                <c:pt idx="0">
                  <c:v>高中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Sheet1!$B$373:$B$376</c:f>
              <c:strCache>
                <c:ptCount val="4"/>
                <c:pt idx="0">
                  <c:v>父母關懷***</c:v>
                </c:pt>
                <c:pt idx="1">
                  <c:v>朋輩支持</c:v>
                </c:pt>
                <c:pt idx="2">
                  <c:v>師長關愛***</c:v>
                </c:pt>
                <c:pt idx="3">
                  <c:v>個人努力***</c:v>
                </c:pt>
              </c:strCache>
            </c:strRef>
          </c:cat>
          <c:val>
            <c:numRef>
              <c:f>Sheet1!$D$373:$D$376</c:f>
              <c:numCache>
                <c:formatCode>0.00</c:formatCode>
                <c:ptCount val="4"/>
                <c:pt idx="0">
                  <c:v>3.3</c:v>
                </c:pt>
                <c:pt idx="1">
                  <c:v>4.29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9511360"/>
        <c:axId val="209511752"/>
      </c:barChart>
      <c:catAx>
        <c:axId val="209511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9511752"/>
        <c:crosses val="autoZero"/>
        <c:auto val="1"/>
        <c:lblAlgn val="ctr"/>
        <c:lblOffset val="100"/>
        <c:noMultiLvlLbl val="0"/>
      </c:catAx>
      <c:valAx>
        <c:axId val="209511752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951136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791414141414139E-2"/>
          <c:y val="2.4862878787878788E-2"/>
          <c:w val="0.9135520202020202"/>
          <c:h val="0.76550176767676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Sheet1!$D$11</c:f>
              <c:strCache>
                <c:ptCount val="1"/>
                <c:pt idx="0">
                  <c:v>主流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Sheet1!$C$12:$C$13</c:f>
              <c:strCache>
                <c:ptCount val="2"/>
                <c:pt idx="0">
                  <c:v>靈性健康**</c:v>
                </c:pt>
                <c:pt idx="1">
                  <c:v>學校參與***</c:v>
                </c:pt>
              </c:strCache>
            </c:strRef>
          </c:cat>
          <c:val>
            <c:numRef>
              <c:f>Sheet1!$D$12:$D$13</c:f>
              <c:numCache>
                <c:formatCode>General</c:formatCode>
                <c:ptCount val="2"/>
                <c:pt idx="0">
                  <c:v>3.68</c:v>
                </c:pt>
                <c:pt idx="1">
                  <c:v>3.95</c:v>
                </c:pt>
              </c:numCache>
            </c:numRef>
          </c:val>
        </c:ser>
        <c:ser>
          <c:idx val="1"/>
          <c:order val="1"/>
          <c:tx>
            <c:strRef>
              <c:f>Sheet1!$E$11</c:f>
              <c:strCache>
                <c:ptCount val="1"/>
                <c:pt idx="0">
                  <c:v>新來港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Sheet1!$C$12:$C$13</c:f>
              <c:strCache>
                <c:ptCount val="2"/>
                <c:pt idx="0">
                  <c:v>靈性健康**</c:v>
                </c:pt>
                <c:pt idx="1">
                  <c:v>學校參與***</c:v>
                </c:pt>
              </c:strCache>
            </c:strRef>
          </c:cat>
          <c:val>
            <c:numRef>
              <c:f>Sheet1!$E$12:$E$13</c:f>
              <c:numCache>
                <c:formatCode>General</c:formatCode>
                <c:ptCount val="2"/>
                <c:pt idx="0">
                  <c:v>3.63</c:v>
                </c:pt>
                <c:pt idx="1">
                  <c:v>4.04</c:v>
                </c:pt>
              </c:numCache>
            </c:numRef>
          </c:val>
        </c:ser>
        <c:ser>
          <c:idx val="2"/>
          <c:order val="2"/>
          <c:tx>
            <c:strRef>
              <c:f>Sheet1!$F$11</c:f>
              <c:strCache>
                <c:ptCount val="1"/>
                <c:pt idx="0">
                  <c:v>跨境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Sheet1!$C$12:$C$13</c:f>
              <c:strCache>
                <c:ptCount val="2"/>
                <c:pt idx="0">
                  <c:v>靈性健康**</c:v>
                </c:pt>
                <c:pt idx="1">
                  <c:v>學校參與***</c:v>
                </c:pt>
              </c:strCache>
            </c:strRef>
          </c:cat>
          <c:val>
            <c:numRef>
              <c:f>Sheet1!$F$12:$F$13</c:f>
              <c:numCache>
                <c:formatCode>General</c:formatCode>
                <c:ptCount val="2"/>
                <c:pt idx="0">
                  <c:v>3.68</c:v>
                </c:pt>
                <c:pt idx="1">
                  <c:v>4.1500000000000004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7455128"/>
        <c:axId val="204365288"/>
      </c:barChart>
      <c:catAx>
        <c:axId val="16745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4365288"/>
        <c:crosses val="autoZero"/>
        <c:auto val="1"/>
        <c:lblAlgn val="ctr"/>
        <c:lblOffset val="100"/>
        <c:noMultiLvlLbl val="0"/>
      </c:catAx>
      <c:valAx>
        <c:axId val="204365288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7455128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504D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Sheet1!$C$405</c:f>
              <c:strCache>
                <c:ptCount val="1"/>
                <c:pt idx="0">
                  <c:v>全額津貼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Sheet1!$B$406:$B$409</c:f>
              <c:strCache>
                <c:ptCount val="4"/>
                <c:pt idx="0">
                  <c:v>父母關懷***</c:v>
                </c:pt>
                <c:pt idx="1">
                  <c:v>朋輩支持</c:v>
                </c:pt>
                <c:pt idx="2">
                  <c:v>師長關愛**</c:v>
                </c:pt>
                <c:pt idx="3">
                  <c:v>個人努力</c:v>
                </c:pt>
              </c:strCache>
            </c:strRef>
          </c:cat>
          <c:val>
            <c:numRef>
              <c:f>Sheet1!$C$406:$C$409</c:f>
              <c:numCache>
                <c:formatCode>0.00</c:formatCode>
                <c:ptCount val="4"/>
                <c:pt idx="0">
                  <c:v>3.37</c:v>
                </c:pt>
                <c:pt idx="1">
                  <c:v>4.3099999999999996</c:v>
                </c:pt>
                <c:pt idx="2">
                  <c:v>4.12</c:v>
                </c:pt>
                <c:pt idx="3">
                  <c:v>4.0999999999999996</c:v>
                </c:pt>
              </c:numCache>
            </c:numRef>
          </c:val>
        </c:ser>
        <c:ser>
          <c:idx val="1"/>
          <c:order val="1"/>
          <c:tx>
            <c:strRef>
              <c:f>Sheet1!$D$405</c:f>
              <c:strCache>
                <c:ptCount val="1"/>
                <c:pt idx="0">
                  <c:v>半額津貼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Sheet1!$B$406:$B$409</c:f>
              <c:strCache>
                <c:ptCount val="4"/>
                <c:pt idx="0">
                  <c:v>父母關懷***</c:v>
                </c:pt>
                <c:pt idx="1">
                  <c:v>朋輩支持</c:v>
                </c:pt>
                <c:pt idx="2">
                  <c:v>師長關愛**</c:v>
                </c:pt>
                <c:pt idx="3">
                  <c:v>個人努力</c:v>
                </c:pt>
              </c:strCache>
            </c:strRef>
          </c:cat>
          <c:val>
            <c:numRef>
              <c:f>Sheet1!$D$406:$D$409</c:f>
              <c:numCache>
                <c:formatCode>0.00</c:formatCode>
                <c:ptCount val="4"/>
                <c:pt idx="0">
                  <c:v>3.42</c:v>
                </c:pt>
                <c:pt idx="1">
                  <c:v>4.2699999999999996</c:v>
                </c:pt>
                <c:pt idx="2">
                  <c:v>4.03</c:v>
                </c:pt>
                <c:pt idx="3">
                  <c:v>4.0599999999999996</c:v>
                </c:pt>
              </c:numCache>
            </c:numRef>
          </c:val>
        </c:ser>
        <c:ser>
          <c:idx val="2"/>
          <c:order val="2"/>
          <c:tx>
            <c:strRef>
              <c:f>Sheet1!$E$405</c:f>
              <c:strCache>
                <c:ptCount val="1"/>
                <c:pt idx="0">
                  <c:v>非津貼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Sheet1!$B$406:$B$409</c:f>
              <c:strCache>
                <c:ptCount val="4"/>
                <c:pt idx="0">
                  <c:v>父母關懷***</c:v>
                </c:pt>
                <c:pt idx="1">
                  <c:v>朋輩支持</c:v>
                </c:pt>
                <c:pt idx="2">
                  <c:v>師長關愛**</c:v>
                </c:pt>
                <c:pt idx="3">
                  <c:v>個人努力</c:v>
                </c:pt>
              </c:strCache>
            </c:strRef>
          </c:cat>
          <c:val>
            <c:numRef>
              <c:f>Sheet1!$E$406:$E$409</c:f>
              <c:numCache>
                <c:formatCode>0.00</c:formatCode>
                <c:ptCount val="4"/>
                <c:pt idx="0">
                  <c:v>3.49</c:v>
                </c:pt>
                <c:pt idx="1">
                  <c:v>4.3</c:v>
                </c:pt>
                <c:pt idx="2">
                  <c:v>4.0599999999999996</c:v>
                </c:pt>
                <c:pt idx="3">
                  <c:v>4.08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2999456"/>
        <c:axId val="312999848"/>
      </c:barChart>
      <c:catAx>
        <c:axId val="312999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312999848"/>
        <c:crosses val="autoZero"/>
        <c:auto val="1"/>
        <c:lblAlgn val="ctr"/>
        <c:lblOffset val="100"/>
        <c:noMultiLvlLbl val="0"/>
      </c:catAx>
      <c:valAx>
        <c:axId val="312999848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299945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504D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Sheet1!$C$437</c:f>
              <c:strCache>
                <c:ptCount val="1"/>
                <c:pt idx="0">
                  <c:v>主流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Sheet1!$B$438:$B$441</c:f>
              <c:strCache>
                <c:ptCount val="4"/>
                <c:pt idx="0">
                  <c:v>父母關懷***</c:v>
                </c:pt>
                <c:pt idx="1">
                  <c:v>朋輩支持***</c:v>
                </c:pt>
                <c:pt idx="2">
                  <c:v>師長關愛***</c:v>
                </c:pt>
                <c:pt idx="3">
                  <c:v>個人努力***</c:v>
                </c:pt>
              </c:strCache>
            </c:strRef>
          </c:cat>
          <c:val>
            <c:numRef>
              <c:f>Sheet1!$C$438:$C$441</c:f>
              <c:numCache>
                <c:formatCode>0.00</c:formatCode>
                <c:ptCount val="4"/>
                <c:pt idx="0">
                  <c:v>3.44</c:v>
                </c:pt>
                <c:pt idx="1">
                  <c:v>4.28</c:v>
                </c:pt>
                <c:pt idx="2">
                  <c:v>4.03</c:v>
                </c:pt>
                <c:pt idx="3">
                  <c:v>4.05</c:v>
                </c:pt>
              </c:numCache>
            </c:numRef>
          </c:val>
        </c:ser>
        <c:ser>
          <c:idx val="1"/>
          <c:order val="1"/>
          <c:tx>
            <c:strRef>
              <c:f>Sheet1!$D$437</c:f>
              <c:strCache>
                <c:ptCount val="1"/>
                <c:pt idx="0">
                  <c:v>新來港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Sheet1!$B$438:$B$441</c:f>
              <c:strCache>
                <c:ptCount val="4"/>
                <c:pt idx="0">
                  <c:v>父母關懷***</c:v>
                </c:pt>
                <c:pt idx="1">
                  <c:v>朋輩支持***</c:v>
                </c:pt>
                <c:pt idx="2">
                  <c:v>師長關愛***</c:v>
                </c:pt>
                <c:pt idx="3">
                  <c:v>個人努力***</c:v>
                </c:pt>
              </c:strCache>
            </c:strRef>
          </c:cat>
          <c:val>
            <c:numRef>
              <c:f>Sheet1!$D$438:$D$441</c:f>
              <c:numCache>
                <c:formatCode>0.00</c:formatCode>
                <c:ptCount val="4"/>
                <c:pt idx="0">
                  <c:v>3.44</c:v>
                </c:pt>
                <c:pt idx="1">
                  <c:v>4.3099999999999996</c:v>
                </c:pt>
                <c:pt idx="2">
                  <c:v>4.24</c:v>
                </c:pt>
                <c:pt idx="3">
                  <c:v>4.18</c:v>
                </c:pt>
              </c:numCache>
            </c:numRef>
          </c:val>
        </c:ser>
        <c:ser>
          <c:idx val="2"/>
          <c:order val="2"/>
          <c:tx>
            <c:strRef>
              <c:f>Sheet1!$E$437</c:f>
              <c:strCache>
                <c:ptCount val="1"/>
                <c:pt idx="0">
                  <c:v>跨境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Sheet1!$B$438:$B$441</c:f>
              <c:strCache>
                <c:ptCount val="4"/>
                <c:pt idx="0">
                  <c:v>父母關懷***</c:v>
                </c:pt>
                <c:pt idx="1">
                  <c:v>朋輩支持***</c:v>
                </c:pt>
                <c:pt idx="2">
                  <c:v>師長關愛***</c:v>
                </c:pt>
                <c:pt idx="3">
                  <c:v>個人努力***</c:v>
                </c:pt>
              </c:strCache>
            </c:strRef>
          </c:cat>
          <c:val>
            <c:numRef>
              <c:f>Sheet1!$E$438:$E$441</c:f>
              <c:numCache>
                <c:formatCode>General</c:formatCode>
                <c:ptCount val="4"/>
                <c:pt idx="0">
                  <c:v>3.61</c:v>
                </c:pt>
                <c:pt idx="1">
                  <c:v>4.46</c:v>
                </c:pt>
                <c:pt idx="2">
                  <c:v>4.32</c:v>
                </c:pt>
                <c:pt idx="3">
                  <c:v>4.24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3001024"/>
        <c:axId val="313001416"/>
      </c:barChart>
      <c:catAx>
        <c:axId val="313001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313001416"/>
        <c:crosses val="autoZero"/>
        <c:auto val="1"/>
        <c:lblAlgn val="ctr"/>
        <c:lblOffset val="100"/>
        <c:noMultiLvlLbl val="0"/>
      </c:catAx>
      <c:valAx>
        <c:axId val="313001416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3001024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Sheet1!$C$468</c:f>
              <c:strCache>
                <c:ptCount val="1"/>
                <c:pt idx="0">
                  <c:v>主流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Sheet1!$B$469:$B$472</c:f>
              <c:strCache>
                <c:ptCount val="4"/>
                <c:pt idx="0">
                  <c:v>和我談論學校生活***</c:v>
                </c:pt>
                <c:pt idx="1">
                  <c:v>教我做功課/為我安排補習***</c:v>
                </c:pt>
                <c:pt idx="2">
                  <c:v>關心我將來出路***</c:v>
                </c:pt>
                <c:pt idx="3">
                  <c:v>出席學校活動***</c:v>
                </c:pt>
              </c:strCache>
            </c:strRef>
          </c:cat>
          <c:val>
            <c:numRef>
              <c:f>Sheet1!$C$469:$C$472</c:f>
              <c:numCache>
                <c:formatCode>0.00</c:formatCode>
                <c:ptCount val="4"/>
                <c:pt idx="0">
                  <c:v>3.56</c:v>
                </c:pt>
                <c:pt idx="1">
                  <c:v>2.92</c:v>
                </c:pt>
                <c:pt idx="2">
                  <c:v>4.3499999999999996</c:v>
                </c:pt>
                <c:pt idx="3">
                  <c:v>2.96</c:v>
                </c:pt>
              </c:numCache>
            </c:numRef>
          </c:val>
        </c:ser>
        <c:ser>
          <c:idx val="1"/>
          <c:order val="1"/>
          <c:tx>
            <c:strRef>
              <c:f>Sheet1!$D$468</c:f>
              <c:strCache>
                <c:ptCount val="1"/>
                <c:pt idx="0">
                  <c:v>新來港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Sheet1!$B$469:$B$472</c:f>
              <c:strCache>
                <c:ptCount val="4"/>
                <c:pt idx="0">
                  <c:v>和我談論學校生活***</c:v>
                </c:pt>
                <c:pt idx="1">
                  <c:v>教我做功課/為我安排補習***</c:v>
                </c:pt>
                <c:pt idx="2">
                  <c:v>關心我將來出路***</c:v>
                </c:pt>
                <c:pt idx="3">
                  <c:v>出席學校活動***</c:v>
                </c:pt>
              </c:strCache>
            </c:strRef>
          </c:cat>
          <c:val>
            <c:numRef>
              <c:f>Sheet1!$D$469:$D$472</c:f>
              <c:numCache>
                <c:formatCode>0.00</c:formatCode>
                <c:ptCount val="4"/>
                <c:pt idx="0">
                  <c:v>3.49</c:v>
                </c:pt>
                <c:pt idx="1">
                  <c:v>2.4700000000000002</c:v>
                </c:pt>
                <c:pt idx="2">
                  <c:v>4.5</c:v>
                </c:pt>
                <c:pt idx="3">
                  <c:v>3.28</c:v>
                </c:pt>
              </c:numCache>
            </c:numRef>
          </c:val>
        </c:ser>
        <c:ser>
          <c:idx val="2"/>
          <c:order val="2"/>
          <c:tx>
            <c:strRef>
              <c:f>Sheet1!$E$468</c:f>
              <c:strCache>
                <c:ptCount val="1"/>
                <c:pt idx="0">
                  <c:v>跨境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Sheet1!$B$469:$B$472</c:f>
              <c:strCache>
                <c:ptCount val="4"/>
                <c:pt idx="0">
                  <c:v>和我談論學校生活***</c:v>
                </c:pt>
                <c:pt idx="1">
                  <c:v>教我做功課/為我安排補習***</c:v>
                </c:pt>
                <c:pt idx="2">
                  <c:v>關心我將來出路***</c:v>
                </c:pt>
                <c:pt idx="3">
                  <c:v>出席學校活動***</c:v>
                </c:pt>
              </c:strCache>
            </c:strRef>
          </c:cat>
          <c:val>
            <c:numRef>
              <c:f>Sheet1!$E$469:$E$472</c:f>
              <c:numCache>
                <c:formatCode>General</c:formatCode>
                <c:ptCount val="4"/>
                <c:pt idx="0">
                  <c:v>3.72</c:v>
                </c:pt>
                <c:pt idx="1">
                  <c:v>2.91</c:v>
                </c:pt>
                <c:pt idx="2">
                  <c:v>4.55</c:v>
                </c:pt>
                <c:pt idx="3">
                  <c:v>3.26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3002592"/>
        <c:axId val="314136744"/>
      </c:barChart>
      <c:catAx>
        <c:axId val="313002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314136744"/>
        <c:crosses val="autoZero"/>
        <c:auto val="1"/>
        <c:lblAlgn val="ctr"/>
        <c:lblOffset val="100"/>
        <c:noMultiLvlLbl val="0"/>
      </c:catAx>
      <c:valAx>
        <c:axId val="314136744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300259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Sheet1!$C$500</c:f>
              <c:strCache>
                <c:ptCount val="1"/>
                <c:pt idx="0">
                  <c:v>主流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Sheet1!$B$501:$B$504</c:f>
              <c:strCache>
                <c:ptCount val="4"/>
                <c:pt idx="0">
                  <c:v>和我談論功課/學校情況**</c:v>
                </c:pt>
                <c:pt idx="1">
                  <c:v>當我需要時支持我**</c:v>
                </c:pt>
                <c:pt idx="2">
                  <c:v>關心我的感受**</c:v>
                </c:pt>
                <c:pt idx="3">
                  <c:v>信任我**</c:v>
                </c:pt>
              </c:strCache>
            </c:strRef>
          </c:cat>
          <c:val>
            <c:numRef>
              <c:f>Sheet1!$C$501:$C$504</c:f>
              <c:numCache>
                <c:formatCode>0.00</c:formatCode>
                <c:ptCount val="4"/>
                <c:pt idx="0">
                  <c:v>4.1399999999999997</c:v>
                </c:pt>
                <c:pt idx="1">
                  <c:v>4.2699999999999996</c:v>
                </c:pt>
                <c:pt idx="2">
                  <c:v>4.21</c:v>
                </c:pt>
                <c:pt idx="3">
                  <c:v>4.51</c:v>
                </c:pt>
              </c:numCache>
            </c:numRef>
          </c:val>
        </c:ser>
        <c:ser>
          <c:idx val="1"/>
          <c:order val="1"/>
          <c:tx>
            <c:strRef>
              <c:f>Sheet1!$D$500</c:f>
              <c:strCache>
                <c:ptCount val="1"/>
                <c:pt idx="0">
                  <c:v>新來港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Sheet1!$B$501:$B$504</c:f>
              <c:strCache>
                <c:ptCount val="4"/>
                <c:pt idx="0">
                  <c:v>和我談論功課/學校情況**</c:v>
                </c:pt>
                <c:pt idx="1">
                  <c:v>當我需要時支持我**</c:v>
                </c:pt>
                <c:pt idx="2">
                  <c:v>關心我的感受**</c:v>
                </c:pt>
                <c:pt idx="3">
                  <c:v>信任我**</c:v>
                </c:pt>
              </c:strCache>
            </c:strRef>
          </c:cat>
          <c:val>
            <c:numRef>
              <c:f>Sheet1!$D$501:$D$504</c:f>
              <c:numCache>
                <c:formatCode>0.00</c:formatCode>
                <c:ptCount val="4"/>
                <c:pt idx="0">
                  <c:v>4.16</c:v>
                </c:pt>
                <c:pt idx="1">
                  <c:v>4.32</c:v>
                </c:pt>
                <c:pt idx="2">
                  <c:v>4.21</c:v>
                </c:pt>
                <c:pt idx="3">
                  <c:v>4.57</c:v>
                </c:pt>
              </c:numCache>
            </c:numRef>
          </c:val>
        </c:ser>
        <c:ser>
          <c:idx val="2"/>
          <c:order val="2"/>
          <c:tx>
            <c:strRef>
              <c:f>Sheet1!$E$500</c:f>
              <c:strCache>
                <c:ptCount val="1"/>
                <c:pt idx="0">
                  <c:v>跨境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Sheet1!$B$501:$B$504</c:f>
              <c:strCache>
                <c:ptCount val="4"/>
                <c:pt idx="0">
                  <c:v>和我談論功課/學校情況**</c:v>
                </c:pt>
                <c:pt idx="1">
                  <c:v>當我需要時支持我**</c:v>
                </c:pt>
                <c:pt idx="2">
                  <c:v>關心我的感受**</c:v>
                </c:pt>
                <c:pt idx="3">
                  <c:v>信任我**</c:v>
                </c:pt>
              </c:strCache>
            </c:strRef>
          </c:cat>
          <c:val>
            <c:numRef>
              <c:f>Sheet1!$E$501:$E$504</c:f>
              <c:numCache>
                <c:formatCode>General</c:formatCode>
                <c:ptCount val="4"/>
                <c:pt idx="0">
                  <c:v>4.3099999999999996</c:v>
                </c:pt>
                <c:pt idx="1">
                  <c:v>4.46</c:v>
                </c:pt>
                <c:pt idx="2">
                  <c:v>4.37</c:v>
                </c:pt>
                <c:pt idx="3">
                  <c:v>4.68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4138312"/>
        <c:axId val="314138704"/>
      </c:barChart>
      <c:catAx>
        <c:axId val="3141383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314138704"/>
        <c:crosses val="autoZero"/>
        <c:auto val="1"/>
        <c:lblAlgn val="ctr"/>
        <c:lblOffset val="100"/>
        <c:noMultiLvlLbl val="0"/>
      </c:catAx>
      <c:valAx>
        <c:axId val="314138704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413831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Sheet1!$C$530</c:f>
              <c:strCache>
                <c:ptCount val="1"/>
                <c:pt idx="0">
                  <c:v>主流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Sheet1!$B$531:$B$534</c:f>
              <c:strCache>
                <c:ptCount val="4"/>
                <c:pt idx="0">
                  <c:v>關心我的學業成績***</c:v>
                </c:pt>
                <c:pt idx="1">
                  <c:v>幫我解決功課困難***</c:v>
                </c:pt>
                <c:pt idx="2">
                  <c:v>鼓勵我多參與課外活動***</c:v>
                </c:pt>
                <c:pt idx="3">
                  <c:v>關心我的感受***</c:v>
                </c:pt>
              </c:strCache>
            </c:strRef>
          </c:cat>
          <c:val>
            <c:numRef>
              <c:f>Sheet1!$C$531:$C$534</c:f>
              <c:numCache>
                <c:formatCode>0.00</c:formatCode>
                <c:ptCount val="4"/>
                <c:pt idx="0">
                  <c:v>4.26</c:v>
                </c:pt>
                <c:pt idx="1">
                  <c:v>4.09</c:v>
                </c:pt>
                <c:pt idx="2">
                  <c:v>3.77</c:v>
                </c:pt>
                <c:pt idx="3">
                  <c:v>3.99</c:v>
                </c:pt>
              </c:numCache>
            </c:numRef>
          </c:val>
        </c:ser>
        <c:ser>
          <c:idx val="1"/>
          <c:order val="1"/>
          <c:tx>
            <c:strRef>
              <c:f>Sheet1!$D$530</c:f>
              <c:strCache>
                <c:ptCount val="1"/>
                <c:pt idx="0">
                  <c:v>新來港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Sheet1!$B$531:$B$534</c:f>
              <c:strCache>
                <c:ptCount val="4"/>
                <c:pt idx="0">
                  <c:v>關心我的學業成績***</c:v>
                </c:pt>
                <c:pt idx="1">
                  <c:v>幫我解決功課困難***</c:v>
                </c:pt>
                <c:pt idx="2">
                  <c:v>鼓勵我多參與課外活動***</c:v>
                </c:pt>
                <c:pt idx="3">
                  <c:v>關心我的感受***</c:v>
                </c:pt>
              </c:strCache>
            </c:strRef>
          </c:cat>
          <c:val>
            <c:numRef>
              <c:f>Sheet1!$D$531:$D$534</c:f>
              <c:numCache>
                <c:formatCode>0.00</c:formatCode>
                <c:ptCount val="4"/>
                <c:pt idx="0">
                  <c:v>4.4400000000000004</c:v>
                </c:pt>
                <c:pt idx="1">
                  <c:v>4.26</c:v>
                </c:pt>
                <c:pt idx="2">
                  <c:v>4.12</c:v>
                </c:pt>
                <c:pt idx="3">
                  <c:v>4.16</c:v>
                </c:pt>
              </c:numCache>
            </c:numRef>
          </c:val>
        </c:ser>
        <c:ser>
          <c:idx val="2"/>
          <c:order val="2"/>
          <c:tx>
            <c:strRef>
              <c:f>Sheet1!$E$530</c:f>
              <c:strCache>
                <c:ptCount val="1"/>
                <c:pt idx="0">
                  <c:v>跨境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Sheet1!$B$531:$B$534</c:f>
              <c:strCache>
                <c:ptCount val="4"/>
                <c:pt idx="0">
                  <c:v>關心我的學業成績***</c:v>
                </c:pt>
                <c:pt idx="1">
                  <c:v>幫我解決功課困難***</c:v>
                </c:pt>
                <c:pt idx="2">
                  <c:v>鼓勵我多參與課外活動***</c:v>
                </c:pt>
                <c:pt idx="3">
                  <c:v>關心我的感受***</c:v>
                </c:pt>
              </c:strCache>
            </c:strRef>
          </c:cat>
          <c:val>
            <c:numRef>
              <c:f>Sheet1!$E$531:$E$534</c:f>
              <c:numCache>
                <c:formatCode>General</c:formatCode>
                <c:ptCount val="4"/>
                <c:pt idx="0">
                  <c:v>4.4800000000000004</c:v>
                </c:pt>
                <c:pt idx="1">
                  <c:v>4.3099999999999996</c:v>
                </c:pt>
                <c:pt idx="2">
                  <c:v>4.21</c:v>
                </c:pt>
                <c:pt idx="3">
                  <c:v>4.29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4139488"/>
        <c:axId val="314139880"/>
      </c:barChart>
      <c:catAx>
        <c:axId val="31413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314139880"/>
        <c:crosses val="autoZero"/>
        <c:auto val="1"/>
        <c:lblAlgn val="ctr"/>
        <c:lblOffset val="100"/>
        <c:noMultiLvlLbl val="0"/>
      </c:catAx>
      <c:valAx>
        <c:axId val="314139880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4139488"/>
        <c:crosses val="autoZero"/>
        <c:crossBetween val="between"/>
        <c:majorUnit val="1"/>
        <c:minorUnit val="1"/>
      </c:valAx>
      <c:spPr>
        <a:solidFill>
          <a:srgbClr val="F79646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Sheet1!$F$10</c:f>
              <c:strCache>
                <c:ptCount val="1"/>
                <c:pt idx="0">
                  <c:v>主流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Sheet1!$E$11:$E$17</c:f>
              <c:strCache>
                <c:ptCount val="7"/>
                <c:pt idx="0">
                  <c:v>項目一*** </c:v>
                </c:pt>
                <c:pt idx="1">
                  <c:v>項目二***</c:v>
                </c:pt>
                <c:pt idx="2">
                  <c:v>項目三***</c:v>
                </c:pt>
                <c:pt idx="3">
                  <c:v>項目四***</c:v>
                </c:pt>
                <c:pt idx="4">
                  <c:v>項目五***</c:v>
                </c:pt>
                <c:pt idx="5">
                  <c:v>項目六***</c:v>
                </c:pt>
                <c:pt idx="6">
                  <c:v>項目七***</c:v>
                </c:pt>
              </c:strCache>
            </c:strRef>
          </c:cat>
          <c:val>
            <c:numRef>
              <c:f>Sheet1!$F$11:$F$17</c:f>
              <c:numCache>
                <c:formatCode>0.00_ </c:formatCode>
                <c:ptCount val="7"/>
                <c:pt idx="0">
                  <c:v>4.0599805945135294</c:v>
                </c:pt>
                <c:pt idx="1">
                  <c:v>4.1177352500220303</c:v>
                </c:pt>
                <c:pt idx="2">
                  <c:v>4.1232152300370419</c:v>
                </c:pt>
                <c:pt idx="3">
                  <c:v>3.7193895553987253</c:v>
                </c:pt>
                <c:pt idx="4">
                  <c:v>4.6142920158800163</c:v>
                </c:pt>
                <c:pt idx="5">
                  <c:v>3.4374008111444248</c:v>
                </c:pt>
                <c:pt idx="6">
                  <c:v>4.2719576719576802</c:v>
                </c:pt>
              </c:numCache>
            </c:numRef>
          </c:val>
        </c:ser>
        <c:ser>
          <c:idx val="1"/>
          <c:order val="1"/>
          <c:tx>
            <c:strRef>
              <c:f>Sheet1!$G$10</c:f>
              <c:strCache>
                <c:ptCount val="1"/>
                <c:pt idx="0">
                  <c:v>新來港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Sheet1!$E$11:$E$17</c:f>
              <c:strCache>
                <c:ptCount val="7"/>
                <c:pt idx="0">
                  <c:v>項目一*** </c:v>
                </c:pt>
                <c:pt idx="1">
                  <c:v>項目二***</c:v>
                </c:pt>
                <c:pt idx="2">
                  <c:v>項目三***</c:v>
                </c:pt>
                <c:pt idx="3">
                  <c:v>項目四***</c:v>
                </c:pt>
                <c:pt idx="4">
                  <c:v>項目五***</c:v>
                </c:pt>
                <c:pt idx="5">
                  <c:v>項目六***</c:v>
                </c:pt>
                <c:pt idx="6">
                  <c:v>項目七***</c:v>
                </c:pt>
              </c:strCache>
            </c:strRef>
          </c:cat>
          <c:val>
            <c:numRef>
              <c:f>Sheet1!$G$11:$G$17</c:f>
              <c:numCache>
                <c:formatCode>0.00_ </c:formatCode>
                <c:ptCount val="7"/>
                <c:pt idx="0">
                  <c:v>4.1931540342298348</c:v>
                </c:pt>
                <c:pt idx="1">
                  <c:v>4.3128054740957973</c:v>
                </c:pt>
                <c:pt idx="2">
                  <c:v>4.3013698630136918</c:v>
                </c:pt>
                <c:pt idx="3">
                  <c:v>3.8782396088019522</c:v>
                </c:pt>
                <c:pt idx="4">
                  <c:v>4.7093307278944767</c:v>
                </c:pt>
                <c:pt idx="5">
                  <c:v>3.4007820136852387</c:v>
                </c:pt>
                <c:pt idx="6">
                  <c:v>4.4477028347996059</c:v>
                </c:pt>
              </c:numCache>
            </c:numRef>
          </c:val>
        </c:ser>
        <c:ser>
          <c:idx val="2"/>
          <c:order val="2"/>
          <c:tx>
            <c:strRef>
              <c:f>Sheet1!$H$10</c:f>
              <c:strCache>
                <c:ptCount val="1"/>
                <c:pt idx="0">
                  <c:v>跨境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Sheet1!$E$11:$E$17</c:f>
              <c:strCache>
                <c:ptCount val="7"/>
                <c:pt idx="0">
                  <c:v>項目一*** </c:v>
                </c:pt>
                <c:pt idx="1">
                  <c:v>項目二***</c:v>
                </c:pt>
                <c:pt idx="2">
                  <c:v>項目三***</c:v>
                </c:pt>
                <c:pt idx="3">
                  <c:v>項目四***</c:v>
                </c:pt>
                <c:pt idx="4">
                  <c:v>項目五***</c:v>
                </c:pt>
                <c:pt idx="5">
                  <c:v>項目六***</c:v>
                </c:pt>
                <c:pt idx="6">
                  <c:v>項目七***</c:v>
                </c:pt>
              </c:strCache>
            </c:strRef>
          </c:cat>
          <c:val>
            <c:numRef>
              <c:f>Sheet1!$H$11:$H$17</c:f>
              <c:numCache>
                <c:formatCode>0.00_ </c:formatCode>
                <c:ptCount val="7"/>
                <c:pt idx="0">
                  <c:v>4.138655462184877</c:v>
                </c:pt>
                <c:pt idx="1">
                  <c:v>4.2422969187675035</c:v>
                </c:pt>
                <c:pt idx="2">
                  <c:v>4.3309957924263651</c:v>
                </c:pt>
                <c:pt idx="3">
                  <c:v>3.9971988795518199</c:v>
                </c:pt>
                <c:pt idx="4">
                  <c:v>4.7769985974754583</c:v>
                </c:pt>
                <c:pt idx="5">
                  <c:v>3.6288515406162425</c:v>
                </c:pt>
                <c:pt idx="6">
                  <c:v>4.5658263305322073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67713648"/>
        <c:axId val="167714032"/>
      </c:barChart>
      <c:catAx>
        <c:axId val="16771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167714032"/>
        <c:crosses val="autoZero"/>
        <c:auto val="1"/>
        <c:lblAlgn val="ctr"/>
        <c:lblOffset val="100"/>
        <c:noMultiLvlLbl val="0"/>
      </c:catAx>
      <c:valAx>
        <c:axId val="167714032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7713648"/>
        <c:crosses val="autoZero"/>
        <c:crossBetween val="between"/>
        <c:majorUnit val="1"/>
        <c:minorUnit val="1"/>
      </c:valAx>
      <c:spPr>
        <a:solidFill>
          <a:srgbClr val="F79646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Sheet1!$C$830</c:f>
              <c:strCache>
                <c:ptCount val="1"/>
                <c:pt idx="0">
                  <c:v>宗教信仰的重要性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Sheet1!$B$831:$B$836</c:f>
              <c:strCache>
                <c:ptCount val="6"/>
                <c:pt idx="0">
                  <c:v>非常不重要</c:v>
                </c:pt>
                <c:pt idx="1">
                  <c:v>不重要</c:v>
                </c:pt>
                <c:pt idx="2">
                  <c:v>有些不重要</c:v>
                </c:pt>
                <c:pt idx="3">
                  <c:v>有些重要</c:v>
                </c:pt>
                <c:pt idx="4">
                  <c:v>重要</c:v>
                </c:pt>
                <c:pt idx="5">
                  <c:v>非常重要</c:v>
                </c:pt>
              </c:strCache>
            </c:strRef>
          </c:cat>
          <c:val>
            <c:numRef>
              <c:f>Sheet1!$C$831:$C$836</c:f>
              <c:numCache>
                <c:formatCode>0%</c:formatCode>
                <c:ptCount val="6"/>
                <c:pt idx="0">
                  <c:v>0.28674239751640401</c:v>
                </c:pt>
                <c:pt idx="1">
                  <c:v>0.24229168136597801</c:v>
                </c:pt>
                <c:pt idx="2">
                  <c:v>0.15903478444930499</c:v>
                </c:pt>
                <c:pt idx="3">
                  <c:v>0.16616101037183401</c:v>
                </c:pt>
                <c:pt idx="4">
                  <c:v>8.8478092147040097E-2</c:v>
                </c:pt>
                <c:pt idx="5">
                  <c:v>5.1859168842164703E-2</c:v>
                </c:pt>
              </c:numCache>
            </c:numRef>
          </c:val>
        </c:ser>
        <c:ser>
          <c:idx val="1"/>
          <c:order val="1"/>
          <c:tx>
            <c:strRef>
              <c:f>Sheet1!$D$830</c:f>
              <c:strCache>
                <c:ptCount val="1"/>
                <c:pt idx="0">
                  <c:v>靈性健康的重要性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Sheet1!$B$831:$B$836</c:f>
              <c:strCache>
                <c:ptCount val="6"/>
                <c:pt idx="0">
                  <c:v>非常不重要</c:v>
                </c:pt>
                <c:pt idx="1">
                  <c:v>不重要</c:v>
                </c:pt>
                <c:pt idx="2">
                  <c:v>有些不重要</c:v>
                </c:pt>
                <c:pt idx="3">
                  <c:v>有些重要</c:v>
                </c:pt>
                <c:pt idx="4">
                  <c:v>重要</c:v>
                </c:pt>
                <c:pt idx="5">
                  <c:v>非常重要</c:v>
                </c:pt>
              </c:strCache>
            </c:strRef>
          </c:cat>
          <c:val>
            <c:numRef>
              <c:f>Sheet1!$D$831:$D$836</c:f>
              <c:numCache>
                <c:formatCode>0%</c:formatCode>
                <c:ptCount val="6"/>
                <c:pt idx="0">
                  <c:v>4.5999999999999999E-2</c:v>
                </c:pt>
                <c:pt idx="1">
                  <c:v>4.4999999999999998E-2</c:v>
                </c:pt>
                <c:pt idx="2">
                  <c:v>7.5999999999999998E-2</c:v>
                </c:pt>
                <c:pt idx="3">
                  <c:v>0.255</c:v>
                </c:pt>
                <c:pt idx="4">
                  <c:v>0.32</c:v>
                </c:pt>
                <c:pt idx="5">
                  <c:v>0.252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68697424"/>
        <c:axId val="167771888"/>
        <c:axId val="0"/>
      </c:bar3DChart>
      <c:catAx>
        <c:axId val="168697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defRPr>
            </a:pPr>
            <a:endParaRPr lang="en-US"/>
          </a:p>
        </c:txPr>
        <c:crossAx val="167771888"/>
        <c:crosses val="autoZero"/>
        <c:auto val="1"/>
        <c:lblAlgn val="ctr"/>
        <c:lblOffset val="100"/>
        <c:noMultiLvlLbl val="0"/>
      </c:catAx>
      <c:valAx>
        <c:axId val="1677718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8697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accent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Sheet1!$D$928</c:f>
              <c:strCache>
                <c:ptCount val="1"/>
                <c:pt idx="0">
                  <c:v>主流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Sheet1!$C$929:$C$934</c:f>
              <c:strCache>
                <c:ptCount val="6"/>
                <c:pt idx="0">
                  <c:v>非常不重要</c:v>
                </c:pt>
                <c:pt idx="1">
                  <c:v>不重要</c:v>
                </c:pt>
                <c:pt idx="2">
                  <c:v>有些不重要</c:v>
                </c:pt>
                <c:pt idx="3">
                  <c:v>有些重要</c:v>
                </c:pt>
                <c:pt idx="4">
                  <c:v>重要</c:v>
                </c:pt>
                <c:pt idx="5">
                  <c:v>非常重要</c:v>
                </c:pt>
              </c:strCache>
            </c:strRef>
          </c:cat>
          <c:val>
            <c:numRef>
              <c:f>Sheet1!$D$929:$D$934</c:f>
              <c:numCache>
                <c:formatCode>0%</c:formatCode>
                <c:ptCount val="6"/>
                <c:pt idx="0">
                  <c:v>0.2823</c:v>
                </c:pt>
                <c:pt idx="1">
                  <c:v>0.22720000000000001</c:v>
                </c:pt>
                <c:pt idx="2">
                  <c:v>0.15690000000000001</c:v>
                </c:pt>
                <c:pt idx="3">
                  <c:v>0.17630000000000001</c:v>
                </c:pt>
                <c:pt idx="4">
                  <c:v>9.9099999999999994E-2</c:v>
                </c:pt>
                <c:pt idx="5">
                  <c:v>5.8099999999999999E-2</c:v>
                </c:pt>
              </c:numCache>
            </c:numRef>
          </c:val>
        </c:ser>
        <c:ser>
          <c:idx val="1"/>
          <c:order val="1"/>
          <c:tx>
            <c:strRef>
              <c:f>Sheet1!$E$928</c:f>
              <c:strCache>
                <c:ptCount val="1"/>
                <c:pt idx="0">
                  <c:v>新來港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Sheet1!$C$929:$C$934</c:f>
              <c:strCache>
                <c:ptCount val="6"/>
                <c:pt idx="0">
                  <c:v>非常不重要</c:v>
                </c:pt>
                <c:pt idx="1">
                  <c:v>不重要</c:v>
                </c:pt>
                <c:pt idx="2">
                  <c:v>有些不重要</c:v>
                </c:pt>
                <c:pt idx="3">
                  <c:v>有些重要</c:v>
                </c:pt>
                <c:pt idx="4">
                  <c:v>重要</c:v>
                </c:pt>
                <c:pt idx="5">
                  <c:v>非常重要</c:v>
                </c:pt>
              </c:strCache>
            </c:strRef>
          </c:cat>
          <c:val>
            <c:numRef>
              <c:f>Sheet1!$E$929:$E$934</c:f>
              <c:numCache>
                <c:formatCode>0%</c:formatCode>
                <c:ptCount val="6"/>
                <c:pt idx="0">
                  <c:v>0.30299999999999999</c:v>
                </c:pt>
                <c:pt idx="1">
                  <c:v>0.32450000000000001</c:v>
                </c:pt>
                <c:pt idx="2">
                  <c:v>0.1701</c:v>
                </c:pt>
                <c:pt idx="3">
                  <c:v>0.12809999999999999</c:v>
                </c:pt>
                <c:pt idx="4">
                  <c:v>4.4999999999999998E-2</c:v>
                </c:pt>
                <c:pt idx="5">
                  <c:v>2.93E-2</c:v>
                </c:pt>
              </c:numCache>
            </c:numRef>
          </c:val>
        </c:ser>
        <c:ser>
          <c:idx val="2"/>
          <c:order val="2"/>
          <c:tx>
            <c:strRef>
              <c:f>Sheet1!$F$928</c:f>
              <c:strCache>
                <c:ptCount val="1"/>
                <c:pt idx="0">
                  <c:v>跨境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Sheet1!$C$929:$C$934</c:f>
              <c:strCache>
                <c:ptCount val="6"/>
                <c:pt idx="0">
                  <c:v>非常不重要</c:v>
                </c:pt>
                <c:pt idx="1">
                  <c:v>不重要</c:v>
                </c:pt>
                <c:pt idx="2">
                  <c:v>有些不重要</c:v>
                </c:pt>
                <c:pt idx="3">
                  <c:v>有些重要</c:v>
                </c:pt>
                <c:pt idx="4">
                  <c:v>重要</c:v>
                </c:pt>
                <c:pt idx="5">
                  <c:v>非常重要</c:v>
                </c:pt>
              </c:strCache>
            </c:strRef>
          </c:cat>
          <c:val>
            <c:numRef>
              <c:f>Sheet1!$F$929:$F$934</c:f>
              <c:numCache>
                <c:formatCode>0%</c:formatCode>
                <c:ptCount val="6"/>
                <c:pt idx="0">
                  <c:v>0.34179999999999999</c:v>
                </c:pt>
                <c:pt idx="1">
                  <c:v>0.27250000000000002</c:v>
                </c:pt>
                <c:pt idx="2">
                  <c:v>0.1779</c:v>
                </c:pt>
                <c:pt idx="3">
                  <c:v>0.1313</c:v>
                </c:pt>
                <c:pt idx="4">
                  <c:v>5.3600000000000002E-2</c:v>
                </c:pt>
                <c:pt idx="5">
                  <c:v>2.2499999999999999E-2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5157144"/>
        <c:axId val="315157536"/>
      </c:barChart>
      <c:catAx>
        <c:axId val="315157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315157536"/>
        <c:crosses val="autoZero"/>
        <c:auto val="1"/>
        <c:lblAlgn val="ctr"/>
        <c:lblOffset val="100"/>
        <c:noMultiLvlLbl val="0"/>
      </c:catAx>
      <c:valAx>
        <c:axId val="315157536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5157144"/>
        <c:crosses val="autoZero"/>
        <c:crossBetween val="between"/>
        <c:majorUnit val="0.1"/>
        <c:min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Sheet1!$D$939</c:f>
              <c:strCache>
                <c:ptCount val="1"/>
                <c:pt idx="0">
                  <c:v>主流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Sheet1!$C$940:$C$945</c:f>
              <c:strCache>
                <c:ptCount val="6"/>
                <c:pt idx="0">
                  <c:v>非常不重要</c:v>
                </c:pt>
                <c:pt idx="1">
                  <c:v>不重要</c:v>
                </c:pt>
                <c:pt idx="2">
                  <c:v>有些不重要</c:v>
                </c:pt>
                <c:pt idx="3">
                  <c:v>有些重要</c:v>
                </c:pt>
                <c:pt idx="4">
                  <c:v>重要</c:v>
                </c:pt>
                <c:pt idx="5">
                  <c:v>非常重要</c:v>
                </c:pt>
              </c:strCache>
            </c:strRef>
          </c:cat>
          <c:val>
            <c:numRef>
              <c:f>Sheet1!$D$940:$D$945</c:f>
              <c:numCache>
                <c:formatCode>0%</c:formatCode>
                <c:ptCount val="6"/>
                <c:pt idx="0">
                  <c:v>5.1299999999999998E-2</c:v>
                </c:pt>
                <c:pt idx="1">
                  <c:v>4.8099999999999997E-2</c:v>
                </c:pt>
                <c:pt idx="2">
                  <c:v>8.1500000000000003E-2</c:v>
                </c:pt>
                <c:pt idx="3">
                  <c:v>0.26269999999999999</c:v>
                </c:pt>
                <c:pt idx="4">
                  <c:v>0.3175</c:v>
                </c:pt>
                <c:pt idx="5">
                  <c:v>0.2389</c:v>
                </c:pt>
              </c:numCache>
            </c:numRef>
          </c:val>
        </c:ser>
        <c:ser>
          <c:idx val="1"/>
          <c:order val="1"/>
          <c:tx>
            <c:strRef>
              <c:f>Sheet1!$E$939</c:f>
              <c:strCache>
                <c:ptCount val="1"/>
                <c:pt idx="0">
                  <c:v>新來港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Sheet1!$C$940:$C$945</c:f>
              <c:strCache>
                <c:ptCount val="6"/>
                <c:pt idx="0">
                  <c:v>非常不重要</c:v>
                </c:pt>
                <c:pt idx="1">
                  <c:v>不重要</c:v>
                </c:pt>
                <c:pt idx="2">
                  <c:v>有些不重要</c:v>
                </c:pt>
                <c:pt idx="3">
                  <c:v>有些重要</c:v>
                </c:pt>
                <c:pt idx="4">
                  <c:v>重要</c:v>
                </c:pt>
                <c:pt idx="5">
                  <c:v>非常重要</c:v>
                </c:pt>
              </c:strCache>
            </c:strRef>
          </c:cat>
          <c:val>
            <c:numRef>
              <c:f>Sheet1!$E$940:$E$945</c:f>
              <c:numCache>
                <c:formatCode>0%</c:formatCode>
                <c:ptCount val="6"/>
                <c:pt idx="0">
                  <c:v>1.9599999999999999E-2</c:v>
                </c:pt>
                <c:pt idx="1">
                  <c:v>3.0300000000000001E-2</c:v>
                </c:pt>
                <c:pt idx="2">
                  <c:v>5.1900000000000002E-2</c:v>
                </c:pt>
                <c:pt idx="3">
                  <c:v>0.21809999999999999</c:v>
                </c:pt>
                <c:pt idx="4">
                  <c:v>0.3493</c:v>
                </c:pt>
                <c:pt idx="5">
                  <c:v>0.33069999999999999</c:v>
                </c:pt>
              </c:numCache>
            </c:numRef>
          </c:val>
        </c:ser>
        <c:ser>
          <c:idx val="2"/>
          <c:order val="2"/>
          <c:tx>
            <c:strRef>
              <c:f>Sheet1!$F$939</c:f>
              <c:strCache>
                <c:ptCount val="1"/>
                <c:pt idx="0">
                  <c:v>跨境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Sheet1!$C$940:$C$945</c:f>
              <c:strCache>
                <c:ptCount val="6"/>
                <c:pt idx="0">
                  <c:v>非常不重要</c:v>
                </c:pt>
                <c:pt idx="1">
                  <c:v>不重要</c:v>
                </c:pt>
                <c:pt idx="2">
                  <c:v>有些不重要</c:v>
                </c:pt>
                <c:pt idx="3">
                  <c:v>有些重要</c:v>
                </c:pt>
                <c:pt idx="4">
                  <c:v>重要</c:v>
                </c:pt>
                <c:pt idx="5">
                  <c:v>非常重要</c:v>
                </c:pt>
              </c:strCache>
            </c:strRef>
          </c:cat>
          <c:val>
            <c:numRef>
              <c:f>Sheet1!$F$940:$F$945</c:f>
              <c:numCache>
                <c:formatCode>0%</c:formatCode>
                <c:ptCount val="6"/>
                <c:pt idx="0">
                  <c:v>4.2299999999999997E-2</c:v>
                </c:pt>
                <c:pt idx="1">
                  <c:v>4.3700000000000003E-2</c:v>
                </c:pt>
                <c:pt idx="2">
                  <c:v>6.9199999999999998E-2</c:v>
                </c:pt>
                <c:pt idx="3">
                  <c:v>0.26550000000000001</c:v>
                </c:pt>
                <c:pt idx="4">
                  <c:v>0.30790000000000001</c:v>
                </c:pt>
                <c:pt idx="5">
                  <c:v>0.27110000000000001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15158320"/>
        <c:axId val="315158712"/>
      </c:barChart>
      <c:catAx>
        <c:axId val="31515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315158712"/>
        <c:crosses val="autoZero"/>
        <c:auto val="1"/>
        <c:lblAlgn val="ctr"/>
        <c:lblOffset val="100"/>
        <c:noMultiLvlLbl val="0"/>
      </c:catAx>
      <c:valAx>
        <c:axId val="315158712"/>
        <c:scaling>
          <c:orientation val="minMax"/>
          <c:max val="0.4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15158320"/>
        <c:crosses val="autoZero"/>
        <c:crossBetween val="between"/>
        <c:majorUnit val="0.1"/>
        <c:minorUnit val="1.0000000000000002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504D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Sheet1!$D$55</c:f>
              <c:strCache>
                <c:ptCount val="1"/>
                <c:pt idx="0">
                  <c:v>無宗教信仰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Sheet1!$C$56:$C$57</c:f>
              <c:strCache>
                <c:ptCount val="2"/>
                <c:pt idx="0">
                  <c:v>靈性健康***</c:v>
                </c:pt>
                <c:pt idx="1">
                  <c:v>學校參與***</c:v>
                </c:pt>
              </c:strCache>
            </c:strRef>
          </c:cat>
          <c:val>
            <c:numRef>
              <c:f>Sheet1!$D$56:$D$57</c:f>
              <c:numCache>
                <c:formatCode>General</c:formatCode>
                <c:ptCount val="2"/>
                <c:pt idx="0">
                  <c:v>3.52</c:v>
                </c:pt>
                <c:pt idx="1">
                  <c:v>3.94</c:v>
                </c:pt>
              </c:numCache>
            </c:numRef>
          </c:val>
        </c:ser>
        <c:ser>
          <c:idx val="1"/>
          <c:order val="1"/>
          <c:tx>
            <c:strRef>
              <c:f>Sheet1!$E$55</c:f>
              <c:strCache>
                <c:ptCount val="1"/>
                <c:pt idx="0">
                  <c:v>有宗教信仰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Sheet1!$C$56:$C$57</c:f>
              <c:strCache>
                <c:ptCount val="2"/>
                <c:pt idx="0">
                  <c:v>靈性健康***</c:v>
                </c:pt>
                <c:pt idx="1">
                  <c:v>學校參與***</c:v>
                </c:pt>
              </c:strCache>
            </c:strRef>
          </c:cat>
          <c:val>
            <c:numRef>
              <c:f>Sheet1!$E$56:$E$57</c:f>
              <c:numCache>
                <c:formatCode>0.00</c:formatCode>
                <c:ptCount val="2"/>
                <c:pt idx="0">
                  <c:v>4.01</c:v>
                </c:pt>
                <c:pt idx="1">
                  <c:v>4.0599999999999996</c:v>
                </c:pt>
              </c:numCache>
            </c:numRef>
          </c:val>
        </c:ser>
        <c:ser>
          <c:idx val="2"/>
          <c:order val="2"/>
          <c:tx>
            <c:strRef>
              <c:f>Sheet1!$F$55</c:f>
              <c:strCache>
                <c:ptCount val="1"/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Sheet1!$C$56:$C$57</c:f>
              <c:strCache>
                <c:ptCount val="2"/>
                <c:pt idx="0">
                  <c:v>靈性健康***</c:v>
                </c:pt>
                <c:pt idx="1">
                  <c:v>學校參與***</c:v>
                </c:pt>
              </c:strCache>
            </c:strRef>
          </c:cat>
          <c:val>
            <c:numRef>
              <c:f>Sheet1!$F$56:$F$57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4366072"/>
        <c:axId val="204366464"/>
      </c:barChart>
      <c:catAx>
        <c:axId val="204366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4366464"/>
        <c:crosses val="autoZero"/>
        <c:auto val="1"/>
        <c:lblAlgn val="ctr"/>
        <c:lblOffset val="100"/>
        <c:noMultiLvlLbl val="0"/>
      </c:catAx>
      <c:valAx>
        <c:axId val="204366464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436607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504D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Sheet1!$D$706</c:f>
              <c:strCache>
                <c:ptCount val="1"/>
                <c:pt idx="0">
                  <c:v>男生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Sheet1!$C$707:$C$708</c:f>
              <c:strCache>
                <c:ptCount val="2"/>
                <c:pt idx="0">
                  <c:v>靈性健康***</c:v>
                </c:pt>
                <c:pt idx="1">
                  <c:v>學校參與***</c:v>
                </c:pt>
              </c:strCache>
            </c:strRef>
          </c:cat>
          <c:val>
            <c:numRef>
              <c:f>Sheet1!$D$707:$D$708</c:f>
              <c:numCache>
                <c:formatCode>0.00</c:formatCode>
                <c:ptCount val="2"/>
                <c:pt idx="0">
                  <c:v>3.6</c:v>
                </c:pt>
                <c:pt idx="1">
                  <c:v>3.9</c:v>
                </c:pt>
              </c:numCache>
            </c:numRef>
          </c:val>
        </c:ser>
        <c:ser>
          <c:idx val="1"/>
          <c:order val="1"/>
          <c:tx>
            <c:strRef>
              <c:f>Sheet1!$E$706</c:f>
              <c:strCache>
                <c:ptCount val="1"/>
                <c:pt idx="0">
                  <c:v> 女生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Sheet1!$C$707:$C$708</c:f>
              <c:strCache>
                <c:ptCount val="2"/>
                <c:pt idx="0">
                  <c:v>靈性健康***</c:v>
                </c:pt>
                <c:pt idx="1">
                  <c:v>學校參與***</c:v>
                </c:pt>
              </c:strCache>
            </c:strRef>
          </c:cat>
          <c:val>
            <c:numRef>
              <c:f>Sheet1!$E$707:$E$708</c:f>
              <c:numCache>
                <c:formatCode>0.00</c:formatCode>
                <c:ptCount val="2"/>
                <c:pt idx="0">
                  <c:v>3.76</c:v>
                </c:pt>
                <c:pt idx="1">
                  <c:v>4.0599999999999996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4465416"/>
        <c:axId val="204465808"/>
      </c:barChart>
      <c:catAx>
        <c:axId val="20446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4465808"/>
        <c:crosses val="autoZero"/>
        <c:auto val="1"/>
        <c:lblAlgn val="ctr"/>
        <c:lblOffset val="100"/>
        <c:noMultiLvlLbl val="0"/>
      </c:catAx>
      <c:valAx>
        <c:axId val="204465808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446541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504D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Sheet1!$C$873</c:f>
              <c:strCache>
                <c:ptCount val="1"/>
                <c:pt idx="0">
                  <c:v>初中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Sheet1!$B$874:$B$875</c:f>
              <c:strCache>
                <c:ptCount val="2"/>
                <c:pt idx="0">
                  <c:v>靈性健康***</c:v>
                </c:pt>
                <c:pt idx="1">
                  <c:v>學校參與***</c:v>
                </c:pt>
              </c:strCache>
            </c:strRef>
          </c:cat>
          <c:val>
            <c:numRef>
              <c:f>Sheet1!$C$874:$C$875</c:f>
              <c:numCache>
                <c:formatCode>0.00</c:formatCode>
                <c:ptCount val="2"/>
                <c:pt idx="0">
                  <c:v>3.72</c:v>
                </c:pt>
                <c:pt idx="1">
                  <c:v>4.04</c:v>
                </c:pt>
              </c:numCache>
            </c:numRef>
          </c:val>
        </c:ser>
        <c:ser>
          <c:idx val="1"/>
          <c:order val="1"/>
          <c:tx>
            <c:strRef>
              <c:f>Sheet1!$D$873</c:f>
              <c:strCache>
                <c:ptCount val="1"/>
                <c:pt idx="0">
                  <c:v>高中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Sheet1!$B$874:$B$875</c:f>
              <c:strCache>
                <c:ptCount val="2"/>
                <c:pt idx="0">
                  <c:v>靈性健康***</c:v>
                </c:pt>
                <c:pt idx="1">
                  <c:v>學校參與***</c:v>
                </c:pt>
              </c:strCache>
            </c:strRef>
          </c:cat>
          <c:val>
            <c:numRef>
              <c:f>Sheet1!$D$874:$D$875</c:f>
              <c:numCache>
                <c:formatCode>0.00</c:formatCode>
                <c:ptCount val="2"/>
                <c:pt idx="0">
                  <c:v>3.62</c:v>
                </c:pt>
                <c:pt idx="1">
                  <c:v>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4466592"/>
        <c:axId val="204466984"/>
      </c:barChart>
      <c:catAx>
        <c:axId val="20446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4466984"/>
        <c:crosses val="autoZero"/>
        <c:auto val="1"/>
        <c:lblAlgn val="ctr"/>
        <c:lblOffset val="100"/>
        <c:noMultiLvlLbl val="0"/>
      </c:catAx>
      <c:valAx>
        <c:axId val="204466984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446659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504D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Sheet1!$C$900</c:f>
              <c:strCache>
                <c:ptCount val="1"/>
                <c:pt idx="0">
                  <c:v>全額津貼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Sheet1!$B$901:$B$902</c:f>
              <c:strCache>
                <c:ptCount val="2"/>
                <c:pt idx="0">
                  <c:v>靈性健康</c:v>
                </c:pt>
                <c:pt idx="1">
                  <c:v>學校參與</c:v>
                </c:pt>
              </c:strCache>
            </c:strRef>
          </c:cat>
          <c:val>
            <c:numRef>
              <c:f>Sheet1!$C$901:$C$902</c:f>
              <c:numCache>
                <c:formatCode>0.00</c:formatCode>
                <c:ptCount val="2"/>
                <c:pt idx="0">
                  <c:v>3.66</c:v>
                </c:pt>
                <c:pt idx="1">
                  <c:v>3.98</c:v>
                </c:pt>
              </c:numCache>
            </c:numRef>
          </c:val>
        </c:ser>
        <c:ser>
          <c:idx val="1"/>
          <c:order val="1"/>
          <c:tx>
            <c:strRef>
              <c:f>Sheet1!$D$900</c:f>
              <c:strCache>
                <c:ptCount val="1"/>
                <c:pt idx="0">
                  <c:v>半額津貼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Sheet1!$B$901:$B$902</c:f>
              <c:strCache>
                <c:ptCount val="2"/>
                <c:pt idx="0">
                  <c:v>靈性健康</c:v>
                </c:pt>
                <c:pt idx="1">
                  <c:v>學校參與</c:v>
                </c:pt>
              </c:strCache>
            </c:strRef>
          </c:cat>
          <c:val>
            <c:numRef>
              <c:f>Sheet1!$D$901:$D$902</c:f>
              <c:numCache>
                <c:formatCode>0.00</c:formatCode>
                <c:ptCount val="2"/>
                <c:pt idx="0">
                  <c:v>3.67</c:v>
                </c:pt>
                <c:pt idx="1">
                  <c:v>3.95</c:v>
                </c:pt>
              </c:numCache>
            </c:numRef>
          </c:val>
        </c:ser>
        <c:ser>
          <c:idx val="2"/>
          <c:order val="2"/>
          <c:tx>
            <c:strRef>
              <c:f>Sheet1!$E$900</c:f>
              <c:strCache>
                <c:ptCount val="1"/>
                <c:pt idx="0">
                  <c:v>非津貼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Sheet1!$B$901:$B$902</c:f>
              <c:strCache>
                <c:ptCount val="2"/>
                <c:pt idx="0">
                  <c:v>靈性健康</c:v>
                </c:pt>
                <c:pt idx="1">
                  <c:v>學校參與</c:v>
                </c:pt>
              </c:strCache>
            </c:strRef>
          </c:cat>
          <c:val>
            <c:numRef>
              <c:f>Sheet1!$E$901:$E$902</c:f>
              <c:numCache>
                <c:formatCode>General</c:formatCode>
                <c:ptCount val="2"/>
                <c:pt idx="0">
                  <c:v>3.68</c:v>
                </c:pt>
                <c:pt idx="1">
                  <c:v>3.98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4468160"/>
        <c:axId val="204468552"/>
      </c:barChart>
      <c:catAx>
        <c:axId val="204468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4468552"/>
        <c:crosses val="autoZero"/>
        <c:auto val="1"/>
        <c:lblAlgn val="ctr"/>
        <c:lblOffset val="100"/>
        <c:noMultiLvlLbl val="0"/>
      </c:catAx>
      <c:valAx>
        <c:axId val="204468552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4468160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504D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Sheet1!$E$75</c:f>
              <c:strCache>
                <c:ptCount val="1"/>
                <c:pt idx="0">
                  <c:v>無宗教信仰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Sheet1!$D$76:$D$79</c:f>
              <c:strCache>
                <c:ptCount val="4"/>
                <c:pt idx="0">
                  <c:v>靈性***</c:v>
                </c:pt>
                <c:pt idx="1">
                  <c:v>身理***</c:v>
                </c:pt>
                <c:pt idx="2">
                  <c:v>心理***</c:v>
                </c:pt>
                <c:pt idx="3">
                  <c:v>社交***</c:v>
                </c:pt>
              </c:strCache>
            </c:strRef>
          </c:cat>
          <c:val>
            <c:numRef>
              <c:f>Sheet1!$E$76:$E$79</c:f>
              <c:numCache>
                <c:formatCode>0.00</c:formatCode>
                <c:ptCount val="4"/>
                <c:pt idx="0">
                  <c:v>1.69</c:v>
                </c:pt>
                <c:pt idx="1">
                  <c:v>4.16</c:v>
                </c:pt>
                <c:pt idx="2">
                  <c:v>4.2</c:v>
                </c:pt>
                <c:pt idx="3">
                  <c:v>4.04</c:v>
                </c:pt>
              </c:numCache>
            </c:numRef>
          </c:val>
        </c:ser>
        <c:ser>
          <c:idx val="1"/>
          <c:order val="1"/>
          <c:tx>
            <c:strRef>
              <c:f>Sheet1!$F$75</c:f>
              <c:strCache>
                <c:ptCount val="1"/>
                <c:pt idx="0">
                  <c:v>有宗教信仰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Sheet1!$D$76:$D$79</c:f>
              <c:strCache>
                <c:ptCount val="4"/>
                <c:pt idx="0">
                  <c:v>靈性***</c:v>
                </c:pt>
                <c:pt idx="1">
                  <c:v>身理***</c:v>
                </c:pt>
                <c:pt idx="2">
                  <c:v>心理***</c:v>
                </c:pt>
                <c:pt idx="3">
                  <c:v>社交***</c:v>
                </c:pt>
              </c:strCache>
            </c:strRef>
          </c:cat>
          <c:val>
            <c:numRef>
              <c:f>Sheet1!$F$76:$F$79</c:f>
              <c:numCache>
                <c:formatCode>0.00</c:formatCode>
                <c:ptCount val="4"/>
                <c:pt idx="0">
                  <c:v>3.34</c:v>
                </c:pt>
                <c:pt idx="1">
                  <c:v>4.25</c:v>
                </c:pt>
                <c:pt idx="2">
                  <c:v>4.2699999999999996</c:v>
                </c:pt>
                <c:pt idx="3">
                  <c:v>4.1900000000000004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5989072"/>
        <c:axId val="205989464"/>
      </c:barChart>
      <c:catAx>
        <c:axId val="20598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5989464"/>
        <c:crosses val="autoZero"/>
        <c:auto val="1"/>
        <c:lblAlgn val="ctr"/>
        <c:lblOffset val="100"/>
        <c:noMultiLvlLbl val="0"/>
      </c:catAx>
      <c:valAx>
        <c:axId val="205989464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598907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Sheet1!$E$94</c:f>
              <c:strCache>
                <c:ptCount val="1"/>
                <c:pt idx="0">
                  <c:v>主流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Sheet1!$D$95:$D$98</c:f>
              <c:strCache>
                <c:ptCount val="4"/>
                <c:pt idx="0">
                  <c:v>靈性***</c:v>
                </c:pt>
                <c:pt idx="1">
                  <c:v>身理***</c:v>
                </c:pt>
                <c:pt idx="2">
                  <c:v>心理***</c:v>
                </c:pt>
                <c:pt idx="3">
                  <c:v>社交**</c:v>
                </c:pt>
              </c:strCache>
            </c:strRef>
          </c:cat>
          <c:val>
            <c:numRef>
              <c:f>Sheet1!$E$95:$E$98</c:f>
              <c:numCache>
                <c:formatCode>0.00</c:formatCode>
                <c:ptCount val="4"/>
                <c:pt idx="0">
                  <c:v>2.2799999999999998</c:v>
                </c:pt>
                <c:pt idx="1">
                  <c:v>4.17</c:v>
                </c:pt>
                <c:pt idx="2">
                  <c:v>4.2</c:v>
                </c:pt>
                <c:pt idx="3">
                  <c:v>4.09</c:v>
                </c:pt>
              </c:numCache>
            </c:numRef>
          </c:val>
        </c:ser>
        <c:ser>
          <c:idx val="1"/>
          <c:order val="1"/>
          <c:tx>
            <c:strRef>
              <c:f>Sheet1!$F$94</c:f>
              <c:strCache>
                <c:ptCount val="1"/>
                <c:pt idx="0">
                  <c:v>新來港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Sheet1!$D$95:$D$98</c:f>
              <c:strCache>
                <c:ptCount val="4"/>
                <c:pt idx="0">
                  <c:v>靈性***</c:v>
                </c:pt>
                <c:pt idx="1">
                  <c:v>身理***</c:v>
                </c:pt>
                <c:pt idx="2">
                  <c:v>心理***</c:v>
                </c:pt>
                <c:pt idx="3">
                  <c:v>社交**</c:v>
                </c:pt>
              </c:strCache>
            </c:strRef>
          </c:cat>
          <c:val>
            <c:numRef>
              <c:f>Sheet1!$F$95:$F$98</c:f>
              <c:numCache>
                <c:formatCode>0.00</c:formatCode>
                <c:ptCount val="4"/>
                <c:pt idx="0">
                  <c:v>1.93</c:v>
                </c:pt>
                <c:pt idx="1">
                  <c:v>4.25</c:v>
                </c:pt>
                <c:pt idx="2">
                  <c:v>4.3099999999999996</c:v>
                </c:pt>
                <c:pt idx="3">
                  <c:v>4.04</c:v>
                </c:pt>
              </c:numCache>
            </c:numRef>
          </c:val>
        </c:ser>
        <c:ser>
          <c:idx val="2"/>
          <c:order val="2"/>
          <c:tx>
            <c:strRef>
              <c:f>Sheet1!$G$94</c:f>
              <c:strCache>
                <c:ptCount val="1"/>
                <c:pt idx="0">
                  <c:v>跨境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Sheet1!$D$95:$D$98</c:f>
              <c:strCache>
                <c:ptCount val="4"/>
                <c:pt idx="0">
                  <c:v>靈性***</c:v>
                </c:pt>
                <c:pt idx="1">
                  <c:v>身理***</c:v>
                </c:pt>
                <c:pt idx="2">
                  <c:v>心理***</c:v>
                </c:pt>
                <c:pt idx="3">
                  <c:v>社交**</c:v>
                </c:pt>
              </c:strCache>
            </c:strRef>
          </c:cat>
          <c:val>
            <c:numRef>
              <c:f>Sheet1!$G$95:$G$98</c:f>
              <c:numCache>
                <c:formatCode>0.00</c:formatCode>
                <c:ptCount val="4"/>
                <c:pt idx="0">
                  <c:v>1.94</c:v>
                </c:pt>
                <c:pt idx="1">
                  <c:v>4.29</c:v>
                </c:pt>
                <c:pt idx="2">
                  <c:v>4.3499999999999996</c:v>
                </c:pt>
                <c:pt idx="3">
                  <c:v>4.1399999999999997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5989856"/>
        <c:axId val="205990248"/>
      </c:barChart>
      <c:catAx>
        <c:axId val="205989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5990248"/>
        <c:crosses val="autoZero"/>
        <c:auto val="1"/>
        <c:lblAlgn val="ctr"/>
        <c:lblOffset val="100"/>
        <c:noMultiLvlLbl val="0"/>
      </c:catAx>
      <c:valAx>
        <c:axId val="205990248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5989856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79646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Sheet1!$D$128</c:f>
              <c:strCache>
                <c:ptCount val="1"/>
                <c:pt idx="0">
                  <c:v>男生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Sheet1!$C$129:$C$132</c:f>
              <c:strCache>
                <c:ptCount val="4"/>
                <c:pt idx="0">
                  <c:v>靈性***</c:v>
                </c:pt>
                <c:pt idx="1">
                  <c:v>身理</c:v>
                </c:pt>
                <c:pt idx="2">
                  <c:v>心理**</c:v>
                </c:pt>
                <c:pt idx="3">
                  <c:v>社交***</c:v>
                </c:pt>
              </c:strCache>
            </c:strRef>
          </c:cat>
          <c:val>
            <c:numRef>
              <c:f>Sheet1!$D$129:$D$132</c:f>
              <c:numCache>
                <c:formatCode>0.00</c:formatCode>
                <c:ptCount val="4"/>
                <c:pt idx="0">
                  <c:v>2.1</c:v>
                </c:pt>
                <c:pt idx="1">
                  <c:v>4.1900000000000004</c:v>
                </c:pt>
                <c:pt idx="2">
                  <c:v>4.21</c:v>
                </c:pt>
                <c:pt idx="3">
                  <c:v>3.94</c:v>
                </c:pt>
              </c:numCache>
            </c:numRef>
          </c:val>
        </c:ser>
        <c:ser>
          <c:idx val="1"/>
          <c:order val="1"/>
          <c:tx>
            <c:strRef>
              <c:f>Sheet1!$E$128</c:f>
              <c:strCache>
                <c:ptCount val="1"/>
                <c:pt idx="0">
                  <c:v>女生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Sheet1!$C$129:$C$132</c:f>
              <c:strCache>
                <c:ptCount val="4"/>
                <c:pt idx="0">
                  <c:v>靈性***</c:v>
                </c:pt>
                <c:pt idx="1">
                  <c:v>身理</c:v>
                </c:pt>
                <c:pt idx="2">
                  <c:v>心理**</c:v>
                </c:pt>
                <c:pt idx="3">
                  <c:v>社交***</c:v>
                </c:pt>
              </c:strCache>
            </c:strRef>
          </c:cat>
          <c:val>
            <c:numRef>
              <c:f>Sheet1!$E$129:$E$132</c:f>
              <c:numCache>
                <c:formatCode>0.00</c:formatCode>
                <c:ptCount val="4"/>
                <c:pt idx="0">
                  <c:v>2.34</c:v>
                </c:pt>
                <c:pt idx="1">
                  <c:v>4.1900000000000004</c:v>
                </c:pt>
                <c:pt idx="2">
                  <c:v>4.24</c:v>
                </c:pt>
                <c:pt idx="3">
                  <c:v>4.2699999999999996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05991032"/>
        <c:axId val="205991424"/>
      </c:barChart>
      <c:catAx>
        <c:axId val="205991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defRPr>
            </a:pPr>
            <a:endParaRPr lang="en-US"/>
          </a:p>
        </c:txPr>
        <c:crossAx val="205991424"/>
        <c:crosses val="autoZero"/>
        <c:auto val="1"/>
        <c:lblAlgn val="ctr"/>
        <c:lblOffset val="100"/>
        <c:noMultiLvlLbl val="0"/>
      </c:catAx>
      <c:valAx>
        <c:axId val="205991424"/>
        <c:scaling>
          <c:orientation val="minMax"/>
          <c:max val="6"/>
          <c:min val="1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05991032"/>
        <c:crosses val="autoZero"/>
        <c:crossBetween val="between"/>
        <c:majorUnit val="1"/>
        <c:minorUnit val="1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C0504D">
        <a:lumMod val="20000"/>
        <a:lumOff val="80000"/>
      </a:srgb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5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0.3863</cdr:x>
      <cdr:y>0</cdr:y>
    </cdr:from>
    <cdr:to>
      <cdr:x>1</cdr:x>
      <cdr:y>0.15224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3059460" y="-1263678"/>
          <a:ext cx="486054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="horz" wrap="square" rtlCol="0">
          <a:spAutoFit/>
        </a:bodyPr>
        <a:lstStyle xmlns:a="http://schemas.openxmlformats.org/drawingml/2006/main">
          <a:defPPr>
            <a:defRPr lang="zh-TW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TW" altLang="en-US" sz="2000" dirty="0" smtClean="0">
              <a:latin typeface="標楷體" panose="03000509000000000000" pitchFamily="65" charset="-120"/>
              <a:ea typeface="標楷體" panose="03000509000000000000" pitchFamily="65" charset="-120"/>
            </a:rPr>
            <a:t>宗教信仰的重要性</a:t>
          </a:r>
          <a:endParaRPr lang="en-US" sz="2000" dirty="0">
            <a:latin typeface="標楷體" panose="03000509000000000000" pitchFamily="65" charset="-120"/>
            <a:ea typeface="標楷體" panose="03000509000000000000" pitchFamily="65" charset="-12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032" tIns="45515" rIns="91032" bIns="455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032" tIns="45515" rIns="91032" bIns="45515" rtlCol="0"/>
          <a:lstStyle>
            <a:lvl1pPr algn="r">
              <a:defRPr sz="1200"/>
            </a:lvl1pPr>
          </a:lstStyle>
          <a:p>
            <a:fld id="{A20E9691-1049-4C60-9219-02B269B3DB65}" type="datetimeFigureOut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032" tIns="45515" rIns="91032" bIns="455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032" tIns="45515" rIns="91032" bIns="45515" rtlCol="0" anchor="b"/>
          <a:lstStyle>
            <a:lvl1pPr algn="r">
              <a:defRPr sz="1200"/>
            </a:lvl1pPr>
          </a:lstStyle>
          <a:p>
            <a:fld id="{99EF93A4-C458-4AD3-9266-FF2897B73C3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82769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032" tIns="45515" rIns="91032" bIns="4551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1"/>
            <a:ext cx="2945659" cy="496332"/>
          </a:xfrm>
          <a:prstGeom prst="rect">
            <a:avLst/>
          </a:prstGeom>
        </p:spPr>
        <p:txBody>
          <a:bodyPr vert="horz" lIns="91032" tIns="45515" rIns="91032" bIns="45515" rtlCol="0"/>
          <a:lstStyle>
            <a:lvl1pPr algn="r">
              <a:defRPr sz="1200"/>
            </a:lvl1pPr>
          </a:lstStyle>
          <a:p>
            <a:fld id="{96B554E1-EB9D-4400-9249-7364E4AEE589}" type="datetimeFigureOut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32" tIns="45515" rIns="91032" bIns="45515" rtlCol="0" anchor="ctr"/>
          <a:lstStyle/>
          <a:p>
            <a:endParaRPr lang="zh-TW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7"/>
            <a:ext cx="5438140" cy="4466987"/>
          </a:xfrm>
          <a:prstGeom prst="rect">
            <a:avLst/>
          </a:prstGeom>
        </p:spPr>
        <p:txBody>
          <a:bodyPr vert="horz" lIns="91032" tIns="45515" rIns="91032" bIns="45515" rtlCol="0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032" tIns="45515" rIns="91032" bIns="4551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4"/>
            <a:ext cx="2945659" cy="496332"/>
          </a:xfrm>
          <a:prstGeom prst="rect">
            <a:avLst/>
          </a:prstGeom>
        </p:spPr>
        <p:txBody>
          <a:bodyPr vert="horz" lIns="91032" tIns="45515" rIns="91032" bIns="45515" rtlCol="0" anchor="b"/>
          <a:lstStyle>
            <a:lvl1pPr algn="r">
              <a:defRPr sz="1200"/>
            </a:lvl1pPr>
          </a:lstStyle>
          <a:p>
            <a:fld id="{B7018D29-4FC3-4326-A1DC-42EAC3A3DF0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28508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8D29-4FC3-4326-A1DC-42EAC3A3DF00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278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708">
              <a:defRPr/>
            </a:pPr>
            <a:r>
              <a:rPr lang="en-US" altLang="zh-TW" dirty="0" smtClean="0"/>
              <a:t>By text-book assistance</a:t>
            </a:r>
          </a:p>
          <a:p>
            <a:pPr defTabSz="913708">
              <a:defRPr/>
            </a:pPr>
            <a:r>
              <a:rPr lang="en-US" altLang="zh-TW" dirty="0" smtClean="0"/>
              <a:t>Spiritual health: p=.367,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F(2,1323)=1.003</a:t>
            </a:r>
            <a:r>
              <a:rPr lang="en-US" altLang="zh-TW" dirty="0" smtClean="0"/>
              <a:t>, eta= .012, eta squared=.000 (insignificant)</a:t>
            </a:r>
          </a:p>
          <a:p>
            <a:pPr defTabSz="913708">
              <a:defRPr/>
            </a:pPr>
            <a:r>
              <a:rPr lang="en-US" altLang="zh-TW" dirty="0" smtClean="0"/>
              <a:t>School</a:t>
            </a:r>
            <a:r>
              <a:rPr lang="en-US" altLang="zh-TW" baseline="0" dirty="0" smtClean="0"/>
              <a:t> engagement</a:t>
            </a:r>
            <a:r>
              <a:rPr lang="en-US" altLang="zh-TW" dirty="0" smtClean="0"/>
              <a:t>: p=.179,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F(2,13681)=1.722</a:t>
            </a:r>
            <a:r>
              <a:rPr lang="en-US" altLang="zh-TW" dirty="0" smtClean="0"/>
              <a:t>, eta= .016, eta squared=.000 (insignificant)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8D29-4FC3-4326-A1DC-42EAC3A3DF0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9757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8D29-4FC3-4326-A1DC-42EAC3A3DF0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0499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12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3708">
              <a:defRPr/>
            </a:pPr>
            <a:r>
              <a:rPr lang="en-US" altLang="zh-TW" dirty="0" smtClean="0"/>
              <a:t>By religious faith (ref: religious)</a:t>
            </a:r>
          </a:p>
          <a:p>
            <a:pPr defTabSz="913708">
              <a:defRPr/>
            </a:pPr>
            <a:r>
              <a:rPr lang="en-US" altLang="zh-TW" dirty="0" smtClean="0"/>
              <a:t>Spiritual: p=</a:t>
            </a:r>
            <a:r>
              <a:rPr lang="en-US" altLang="zh-TW" dirty="0"/>
              <a:t>.000***, </a:t>
            </a:r>
            <a:r>
              <a:rPr lang="en-US" altLang="zh-TW" baseline="0" dirty="0" smtClean="0"/>
              <a:t>Cohen's d = -1.44</a:t>
            </a:r>
            <a:r>
              <a:rPr lang="en-US" altLang="zh-TW" dirty="0" smtClean="0"/>
              <a:t>, </a:t>
            </a:r>
            <a:r>
              <a:rPr lang="en-US" altLang="zh-TW" dirty="0"/>
              <a:t>r= -</a:t>
            </a:r>
            <a:r>
              <a:rPr lang="en-US" altLang="zh-TW" dirty="0" smtClean="0"/>
              <a:t>0.58 </a:t>
            </a:r>
            <a:r>
              <a:rPr lang="en-US" altLang="zh-TW" dirty="0"/>
              <a:t>( large)</a:t>
            </a:r>
          </a:p>
          <a:p>
            <a:pPr defTabSz="913708">
              <a:defRPr/>
            </a:pPr>
            <a:r>
              <a:rPr lang="en-US" altLang="zh-TW" dirty="0"/>
              <a:t>Physical: p=.000***, </a:t>
            </a:r>
            <a:r>
              <a:rPr lang="en-US" altLang="zh-TW" baseline="0" dirty="0" smtClean="0"/>
              <a:t>Cohen's d= -</a:t>
            </a:r>
            <a:r>
              <a:rPr lang="en-US" altLang="zh-TW" dirty="0" smtClean="0"/>
              <a:t>0.09, </a:t>
            </a:r>
            <a:r>
              <a:rPr lang="en-US" altLang="zh-TW" dirty="0"/>
              <a:t>r= -</a:t>
            </a:r>
            <a:r>
              <a:rPr lang="en-US" altLang="zh-TW" dirty="0" smtClean="0"/>
              <a:t>0.04 </a:t>
            </a:r>
            <a:r>
              <a:rPr lang="en-US" altLang="zh-TW" dirty="0"/>
              <a:t>(small)</a:t>
            </a:r>
          </a:p>
          <a:p>
            <a:pPr defTabSz="913708">
              <a:defRPr/>
            </a:pPr>
            <a:r>
              <a:rPr lang="en-US" altLang="zh-TW" dirty="0"/>
              <a:t>Psychological: p=.</a:t>
            </a:r>
            <a:r>
              <a:rPr lang="en-US" altLang="zh-TW" dirty="0" smtClean="0"/>
              <a:t>000***, </a:t>
            </a:r>
            <a:r>
              <a:rPr lang="en-US" altLang="zh-TW" dirty="0"/>
              <a:t>Cohens </a:t>
            </a:r>
            <a:r>
              <a:rPr lang="en-US" altLang="zh-TW" baseline="0" dirty="0" smtClean="0"/>
              <a:t>'</a:t>
            </a:r>
            <a:r>
              <a:rPr lang="en-US" altLang="zh-TW" dirty="0"/>
              <a:t>d= -</a:t>
            </a:r>
            <a:r>
              <a:rPr lang="en-US" altLang="zh-TW" dirty="0" smtClean="0"/>
              <a:t>0.07, </a:t>
            </a:r>
            <a:r>
              <a:rPr lang="en-US" altLang="zh-TW" dirty="0"/>
              <a:t>r= -</a:t>
            </a:r>
            <a:r>
              <a:rPr lang="en-US" altLang="zh-TW" dirty="0" smtClean="0"/>
              <a:t>0.04 </a:t>
            </a:r>
            <a:r>
              <a:rPr lang="en-US" altLang="zh-TW" dirty="0"/>
              <a:t>(small)</a:t>
            </a:r>
          </a:p>
          <a:p>
            <a:pPr defTabSz="913708">
              <a:defRPr/>
            </a:pPr>
            <a:r>
              <a:rPr lang="en-US" altLang="zh-TW" dirty="0"/>
              <a:t>Social: p=.000***, Cohens </a:t>
            </a:r>
            <a:r>
              <a:rPr lang="en-US" altLang="zh-TW" baseline="0" dirty="0" smtClean="0"/>
              <a:t>'</a:t>
            </a:r>
            <a:r>
              <a:rPr lang="en-US" altLang="zh-TW" dirty="0"/>
              <a:t>d= -</a:t>
            </a:r>
            <a:r>
              <a:rPr lang="en-US" altLang="zh-TW" dirty="0" smtClean="0"/>
              <a:t>0.14, </a:t>
            </a:r>
            <a:r>
              <a:rPr lang="en-US" altLang="zh-TW" dirty="0"/>
              <a:t>r= -</a:t>
            </a:r>
            <a:r>
              <a:rPr lang="en-US" altLang="zh-TW" dirty="0" smtClean="0"/>
              <a:t>0.07 </a:t>
            </a:r>
            <a:r>
              <a:rPr lang="en-US" altLang="zh-TW" dirty="0"/>
              <a:t>(small-medium) </a:t>
            </a:r>
            <a:endParaRPr lang="zh-TW" altLang="zh-TW" dirty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0185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13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By student group</a:t>
            </a:r>
            <a:endParaRPr lang="en-US" altLang="zh-TW" baseline="0" dirty="0" smtClean="0"/>
          </a:p>
          <a:p>
            <a:r>
              <a:rPr lang="en-US" altLang="zh-TW" dirty="0" smtClean="0"/>
              <a:t>Spiritual: p= </a:t>
            </a:r>
            <a:r>
              <a:rPr lang="en-US" altLang="zh-TW" dirty="0"/>
              <a:t>.000***,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F(2,12162)=84.210</a:t>
            </a:r>
            <a:r>
              <a:rPr lang="en-US" altLang="zh-TW" dirty="0" smtClean="0"/>
              <a:t>, </a:t>
            </a:r>
            <a:r>
              <a:rPr lang="en-US" altLang="zh-TW" dirty="0"/>
              <a:t>eta</a:t>
            </a:r>
            <a:r>
              <a:rPr lang="en-US" altLang="zh-TW" dirty="0" smtClean="0"/>
              <a:t>=.108, </a:t>
            </a:r>
            <a:r>
              <a:rPr lang="en-US" altLang="zh-TW" dirty="0"/>
              <a:t>eta squared</a:t>
            </a:r>
            <a:r>
              <a:rPr lang="en-US" altLang="zh-TW" dirty="0" smtClean="0"/>
              <a:t>=.012(medium to large</a:t>
            </a:r>
            <a:r>
              <a:rPr lang="en-US" altLang="zh-TW" dirty="0"/>
              <a:t>)</a:t>
            </a:r>
          </a:p>
          <a:p>
            <a:r>
              <a:rPr lang="en-US" altLang="zh-TW" dirty="0"/>
              <a:t>Physical: p=.000***,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F(2,14159)=7.691</a:t>
            </a:r>
            <a:r>
              <a:rPr lang="en-US" altLang="zh-TW" dirty="0" smtClean="0"/>
              <a:t>, </a:t>
            </a:r>
            <a:r>
              <a:rPr lang="en-US" altLang="zh-TW" dirty="0"/>
              <a:t>eta=.</a:t>
            </a:r>
            <a:r>
              <a:rPr lang="en-US" altLang="zh-TW" dirty="0" smtClean="0"/>
              <a:t>0 33, </a:t>
            </a:r>
            <a:r>
              <a:rPr lang="en-US" altLang="zh-TW" dirty="0"/>
              <a:t>eta squared=.</a:t>
            </a:r>
            <a:r>
              <a:rPr lang="en-US" altLang="zh-TW" dirty="0" smtClean="0"/>
              <a:t>001(small</a:t>
            </a:r>
            <a:r>
              <a:rPr lang="en-US" altLang="zh-TW" dirty="0"/>
              <a:t>)</a:t>
            </a:r>
          </a:p>
          <a:p>
            <a:pPr defTabSz="913708">
              <a:defRPr/>
            </a:pPr>
            <a:r>
              <a:rPr lang="en-US" altLang="zh-TW" dirty="0"/>
              <a:t>Psychological: p=.000***,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F(2,14154)=18.000</a:t>
            </a:r>
            <a:r>
              <a:rPr lang="en-US" altLang="zh-TW" dirty="0" smtClean="0"/>
              <a:t>, </a:t>
            </a:r>
            <a:r>
              <a:rPr lang="en-US" altLang="zh-TW" dirty="0"/>
              <a:t>eta</a:t>
            </a:r>
            <a:r>
              <a:rPr lang="en-US" altLang="zh-TW" dirty="0" smtClean="0"/>
              <a:t>=.050, </a:t>
            </a:r>
            <a:r>
              <a:rPr lang="en-US" altLang="zh-TW" dirty="0"/>
              <a:t>eta squared=.</a:t>
            </a:r>
            <a:r>
              <a:rPr lang="en-US" altLang="zh-TW" dirty="0" smtClean="0"/>
              <a:t>003 </a:t>
            </a:r>
            <a:r>
              <a:rPr lang="en-US" altLang="zh-TW" dirty="0"/>
              <a:t>(small)</a:t>
            </a:r>
            <a:endParaRPr lang="zh-TW" altLang="zh-TW" dirty="0"/>
          </a:p>
          <a:p>
            <a:pPr defTabSz="913708">
              <a:defRPr/>
            </a:pPr>
            <a:r>
              <a:rPr lang="en-US" altLang="zh-TW" dirty="0"/>
              <a:t>Social: </a:t>
            </a:r>
            <a:r>
              <a:rPr lang="en-US" altLang="zh-TW" dirty="0" smtClean="0"/>
              <a:t>p=0.047**,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F(2,14110)=3.050</a:t>
            </a:r>
            <a:r>
              <a:rPr lang="en-US" altLang="zh-TW" dirty="0" smtClean="0"/>
              <a:t>, </a:t>
            </a:r>
            <a:r>
              <a:rPr lang="en-US" altLang="zh-TW" dirty="0"/>
              <a:t>eta</a:t>
            </a:r>
            <a:r>
              <a:rPr lang="en-US" altLang="zh-TW" dirty="0" smtClean="0"/>
              <a:t>=.021, </a:t>
            </a:r>
            <a:r>
              <a:rPr lang="en-US" altLang="zh-TW" dirty="0"/>
              <a:t>eta squared=.</a:t>
            </a:r>
            <a:r>
              <a:rPr lang="en-US" altLang="zh-TW" dirty="0" smtClean="0"/>
              <a:t>000(small)</a:t>
            </a:r>
            <a:endParaRPr lang="zh-TW" altLang="zh-TW" dirty="0"/>
          </a:p>
          <a:p>
            <a:pPr defTabSz="913708">
              <a:defRPr/>
            </a:pPr>
            <a:endParaRPr lang="zh-TW" altLang="zh-TW" dirty="0"/>
          </a:p>
          <a:p>
            <a:r>
              <a:rPr lang="en-US" altLang="zh-TW" dirty="0" smtClean="0"/>
              <a:t>~~~~~~~~~~~~~~~~~~~~~~~~~~~~~~~~~~~~~~~~~~~~~~~~~~~~~~~~~~~~~~~~~~~~~~~~~~~~~~</a:t>
            </a:r>
          </a:p>
          <a:p>
            <a:r>
              <a:rPr lang="en-US" altLang="zh-TW" dirty="0" smtClean="0"/>
              <a:t>Spiritual (ref:</a:t>
            </a:r>
            <a:r>
              <a:rPr lang="en-US" altLang="zh-TW" baseline="0" dirty="0" smtClean="0"/>
              <a:t> HKMCS)</a:t>
            </a:r>
          </a:p>
          <a:p>
            <a:pPr defTabSz="913708">
              <a:defRPr/>
            </a:pPr>
            <a:r>
              <a:rPr lang="en-US" altLang="zh-TW" dirty="0" smtClean="0"/>
              <a:t>CIS: p= </a:t>
            </a:r>
            <a:r>
              <a:rPr lang="en-US" altLang="zh-TW" dirty="0"/>
              <a:t>.000***</a:t>
            </a:r>
            <a:r>
              <a:rPr lang="en-US" altLang="zh-TW" dirty="0" smtClean="0"/>
              <a:t>,</a:t>
            </a:r>
            <a:r>
              <a:rPr lang="en-US" altLang="zh-TW" baseline="0" dirty="0" smtClean="0"/>
              <a:t> Cohen's d = -0.30, r=-0.15 (small- medium)</a:t>
            </a:r>
          </a:p>
          <a:p>
            <a:pPr defTabSz="913708">
              <a:defRPr/>
            </a:pPr>
            <a:r>
              <a:rPr lang="en-US" altLang="zh-TW" dirty="0" smtClean="0"/>
              <a:t>CBS: p= </a:t>
            </a:r>
            <a:r>
              <a:rPr lang="en-US" altLang="zh-TW" dirty="0"/>
              <a:t>.000***</a:t>
            </a:r>
            <a:r>
              <a:rPr lang="en-US" altLang="zh-TW" dirty="0" smtClean="0"/>
              <a:t>, </a:t>
            </a:r>
            <a:r>
              <a:rPr lang="en-US" altLang="zh-TW" baseline="0" dirty="0" smtClean="0"/>
              <a:t>Cohen's d = -0.28, r=-0.14 (small- medium)</a:t>
            </a:r>
          </a:p>
          <a:p>
            <a:endParaRPr lang="en-US" altLang="zh-TW" dirty="0" smtClean="0"/>
          </a:p>
          <a:p>
            <a:r>
              <a:rPr lang="en-US" altLang="zh-TW" dirty="0"/>
              <a:t>Physical </a:t>
            </a:r>
            <a:r>
              <a:rPr lang="en-US" altLang="zh-TW" dirty="0" smtClean="0"/>
              <a:t>(ref:</a:t>
            </a:r>
            <a:r>
              <a:rPr lang="en-US" altLang="zh-TW" baseline="0" dirty="0" smtClean="0"/>
              <a:t> HKMCS)</a:t>
            </a:r>
          </a:p>
          <a:p>
            <a:pPr defTabSz="913708">
              <a:defRPr/>
            </a:pPr>
            <a:r>
              <a:rPr lang="en-US" altLang="zh-TW" dirty="0" smtClean="0"/>
              <a:t>CIS: p= </a:t>
            </a:r>
            <a:r>
              <a:rPr lang="en-US" altLang="zh-TW" dirty="0"/>
              <a:t>.</a:t>
            </a:r>
            <a:r>
              <a:rPr lang="en-US" altLang="zh-TW" dirty="0" smtClean="0"/>
              <a:t>011**,</a:t>
            </a:r>
            <a:r>
              <a:rPr lang="en-US" altLang="zh-TW" baseline="0" dirty="0" smtClean="0"/>
              <a:t> Cohen's d = 0.07, r= 0.04 (small)</a:t>
            </a:r>
          </a:p>
          <a:p>
            <a:pPr defTabSz="913708">
              <a:defRPr/>
            </a:pPr>
            <a:r>
              <a:rPr lang="en-US" altLang="zh-TW" dirty="0" smtClean="0"/>
              <a:t>CBS: p= .020**, </a:t>
            </a:r>
            <a:r>
              <a:rPr lang="en-US" altLang="zh-TW" baseline="0" dirty="0" smtClean="0"/>
              <a:t>Cohen's d = 0.11, r= 0.05 (small)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/>
              <a:t>Psychological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(ref:</a:t>
            </a:r>
            <a:r>
              <a:rPr lang="en-US" altLang="zh-TW" baseline="0" dirty="0" smtClean="0"/>
              <a:t> HKMCS)</a:t>
            </a:r>
          </a:p>
          <a:p>
            <a:pPr defTabSz="913708">
              <a:defRPr/>
            </a:pPr>
            <a:r>
              <a:rPr lang="en-US" altLang="zh-TW" dirty="0" smtClean="0"/>
              <a:t>CIS: p= </a:t>
            </a:r>
            <a:r>
              <a:rPr lang="en-US" altLang="zh-TW" dirty="0"/>
              <a:t>.000***,</a:t>
            </a:r>
            <a:r>
              <a:rPr lang="en-US" altLang="zh-TW" baseline="0" dirty="0" smtClean="0"/>
              <a:t> Cohen's d = 0.12, r= 0.06 (small)</a:t>
            </a:r>
          </a:p>
          <a:p>
            <a:pPr defTabSz="913708">
              <a:defRPr/>
            </a:pPr>
            <a:r>
              <a:rPr lang="en-US" altLang="zh-TW" dirty="0" smtClean="0"/>
              <a:t>CBS: p=</a:t>
            </a:r>
            <a:r>
              <a:rPr lang="en-US" altLang="zh-TW" dirty="0"/>
              <a:t>.000*** </a:t>
            </a:r>
            <a:r>
              <a:rPr lang="en-US" altLang="zh-TW" dirty="0" smtClean="0"/>
              <a:t> </a:t>
            </a:r>
            <a:r>
              <a:rPr lang="en-US" altLang="zh-TW" baseline="0" dirty="0" smtClean="0"/>
              <a:t>Cohen's d = 0.15, r= 0.07 (small)</a:t>
            </a:r>
          </a:p>
          <a:p>
            <a:endParaRPr lang="en-US" altLang="zh-TW" baseline="0" dirty="0" smtClean="0"/>
          </a:p>
          <a:p>
            <a:r>
              <a:rPr lang="en-US" altLang="zh-TW" dirty="0"/>
              <a:t>Social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(ref:</a:t>
            </a:r>
            <a:r>
              <a:rPr lang="en-US" altLang="zh-TW" baseline="0" dirty="0" smtClean="0"/>
              <a:t> HKMCS)</a:t>
            </a:r>
          </a:p>
          <a:p>
            <a:pPr defTabSz="913708">
              <a:defRPr/>
            </a:pPr>
            <a:r>
              <a:rPr lang="en-US" altLang="zh-TW" dirty="0" smtClean="0"/>
              <a:t>CIS: p= .124,</a:t>
            </a:r>
            <a:r>
              <a:rPr lang="en-US" altLang="zh-TW" baseline="0" dirty="0" smtClean="0"/>
              <a:t> Cohen's d = -0.05, r= -0.02 (insignificant)</a:t>
            </a:r>
            <a:endParaRPr lang="en-US" altLang="zh-TW" dirty="0" smtClean="0"/>
          </a:p>
          <a:p>
            <a:pPr defTabSz="913708">
              <a:defRPr/>
            </a:pPr>
            <a:r>
              <a:rPr lang="en-US" altLang="zh-TW" dirty="0" smtClean="0"/>
              <a:t>CBS: p= .494, </a:t>
            </a:r>
            <a:r>
              <a:rPr lang="en-US" altLang="zh-TW" baseline="0" dirty="0" smtClean="0"/>
              <a:t>Cohen's d = 0.05, r= 0.02 (insignificant)</a:t>
            </a:r>
          </a:p>
          <a:p>
            <a:endParaRPr lang="en-US" altLang="zh-TW" dirty="0" smtClean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0185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14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By gender (ref: girl)</a:t>
            </a:r>
          </a:p>
          <a:p>
            <a:pPr defTabSz="913708">
              <a:defRPr/>
            </a:pPr>
            <a:r>
              <a:rPr lang="en-US" altLang="zh-TW" dirty="0" smtClean="0"/>
              <a:t>Spiritual: p=</a:t>
            </a:r>
            <a:r>
              <a:rPr lang="en-US" altLang="zh-TW" dirty="0"/>
              <a:t>.000***, </a:t>
            </a:r>
            <a:r>
              <a:rPr lang="en-US" altLang="zh-TW" baseline="0" dirty="0" smtClean="0"/>
              <a:t>Cohen's d = -</a:t>
            </a:r>
            <a:r>
              <a:rPr lang="en-US" altLang="zh-TW" dirty="0" smtClean="0"/>
              <a:t>0.19, </a:t>
            </a:r>
            <a:r>
              <a:rPr lang="en-US" altLang="zh-TW" dirty="0"/>
              <a:t>r= -</a:t>
            </a:r>
            <a:r>
              <a:rPr lang="en-US" altLang="zh-TW" dirty="0" smtClean="0"/>
              <a:t>0.09 </a:t>
            </a:r>
            <a:r>
              <a:rPr lang="en-US" altLang="zh-TW" dirty="0"/>
              <a:t>( small)</a:t>
            </a:r>
          </a:p>
          <a:p>
            <a:pPr defTabSz="913708">
              <a:defRPr/>
            </a:pPr>
            <a:r>
              <a:rPr lang="en-US" altLang="zh-TW" dirty="0"/>
              <a:t>Physical: p</a:t>
            </a:r>
            <a:r>
              <a:rPr lang="en-US" altLang="zh-TW" dirty="0" smtClean="0"/>
              <a:t>=.826, </a:t>
            </a:r>
            <a:r>
              <a:rPr lang="en-US" altLang="zh-TW" baseline="0" dirty="0" smtClean="0"/>
              <a:t>Cohen's d=</a:t>
            </a:r>
            <a:r>
              <a:rPr lang="en-US" altLang="zh-TW" dirty="0" smtClean="0"/>
              <a:t>0.00, </a:t>
            </a:r>
            <a:r>
              <a:rPr lang="en-US" altLang="zh-TW" dirty="0"/>
              <a:t>r= </a:t>
            </a:r>
            <a:r>
              <a:rPr lang="en-US" altLang="zh-TW" dirty="0" smtClean="0"/>
              <a:t>0.00(small</a:t>
            </a:r>
            <a:r>
              <a:rPr lang="en-US" altLang="zh-TW" dirty="0"/>
              <a:t>)</a:t>
            </a:r>
          </a:p>
          <a:p>
            <a:pPr defTabSz="913708">
              <a:defRPr/>
            </a:pPr>
            <a:r>
              <a:rPr lang="en-US" altLang="zh-TW" dirty="0"/>
              <a:t>Psychological: p=.</a:t>
            </a:r>
            <a:r>
              <a:rPr lang="en-US" altLang="zh-TW" dirty="0" smtClean="0"/>
              <a:t>028**, </a:t>
            </a:r>
            <a:r>
              <a:rPr lang="en-US" altLang="zh-TW" dirty="0"/>
              <a:t>Cohens </a:t>
            </a:r>
            <a:r>
              <a:rPr lang="en-US" altLang="zh-TW" baseline="0" dirty="0" smtClean="0"/>
              <a:t>'</a:t>
            </a:r>
            <a:r>
              <a:rPr lang="en-US" altLang="zh-TW" dirty="0"/>
              <a:t>d= -</a:t>
            </a:r>
            <a:r>
              <a:rPr lang="en-US" altLang="zh-TW" dirty="0" smtClean="0"/>
              <a:t>0.04, </a:t>
            </a:r>
            <a:r>
              <a:rPr lang="en-US" altLang="zh-TW" dirty="0"/>
              <a:t>r=-</a:t>
            </a:r>
            <a:r>
              <a:rPr lang="en-US" altLang="zh-TW" dirty="0" smtClean="0"/>
              <a:t>0.02 </a:t>
            </a:r>
            <a:r>
              <a:rPr lang="en-US" altLang="zh-TW" dirty="0"/>
              <a:t>(small)</a:t>
            </a:r>
          </a:p>
          <a:p>
            <a:pPr defTabSz="913708">
              <a:defRPr/>
            </a:pPr>
            <a:r>
              <a:rPr lang="en-US" altLang="zh-TW" dirty="0"/>
              <a:t>Social: p=.000***, Cohens </a:t>
            </a:r>
            <a:r>
              <a:rPr lang="en-US" altLang="zh-TW" baseline="0" dirty="0" smtClean="0"/>
              <a:t>'</a:t>
            </a:r>
            <a:r>
              <a:rPr lang="en-US" altLang="zh-TW" dirty="0"/>
              <a:t>d=  -</a:t>
            </a:r>
            <a:r>
              <a:rPr lang="en-US" altLang="zh-TW" dirty="0" smtClean="0"/>
              <a:t>0.32, </a:t>
            </a:r>
            <a:r>
              <a:rPr lang="en-US" altLang="zh-TW" dirty="0"/>
              <a:t>r= -</a:t>
            </a:r>
            <a:r>
              <a:rPr lang="en-US" altLang="zh-TW" dirty="0" smtClean="0"/>
              <a:t>0.16 </a:t>
            </a:r>
            <a:r>
              <a:rPr lang="en-US" altLang="zh-TW" dirty="0"/>
              <a:t>(small-medium) </a:t>
            </a:r>
            <a:endParaRPr lang="zh-TW" altLang="zh-TW" dirty="0"/>
          </a:p>
          <a:p>
            <a:endParaRPr lang="en-US" altLang="zh-TW" dirty="0" smtClean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0185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15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By</a:t>
            </a:r>
            <a:r>
              <a:rPr lang="en-US" altLang="zh-TW" baseline="0" dirty="0" smtClean="0"/>
              <a:t> level of study (ref: junior)</a:t>
            </a:r>
          </a:p>
          <a:p>
            <a:pPr defTabSz="913708">
              <a:defRPr/>
            </a:pPr>
            <a:r>
              <a:rPr lang="en-US" altLang="zh-TW" dirty="0" smtClean="0"/>
              <a:t>Spiritual: p=</a:t>
            </a:r>
            <a:r>
              <a:rPr lang="en-US" altLang="zh-TW" dirty="0"/>
              <a:t>.000***, </a:t>
            </a:r>
            <a:r>
              <a:rPr lang="en-US" altLang="zh-TW" baseline="0" dirty="0" smtClean="0"/>
              <a:t>Cohen's d = -</a:t>
            </a:r>
            <a:r>
              <a:rPr lang="en-US" altLang="zh-TW" dirty="0" smtClean="0"/>
              <a:t>0.16, </a:t>
            </a:r>
            <a:r>
              <a:rPr lang="en-US" altLang="zh-TW" dirty="0"/>
              <a:t>r= -</a:t>
            </a:r>
            <a:r>
              <a:rPr lang="en-US" altLang="zh-TW" dirty="0" smtClean="0"/>
              <a:t>0.08 </a:t>
            </a:r>
            <a:r>
              <a:rPr lang="en-US" altLang="zh-TW" dirty="0"/>
              <a:t>( small)</a:t>
            </a:r>
          </a:p>
          <a:p>
            <a:pPr defTabSz="913708">
              <a:defRPr/>
            </a:pPr>
            <a:r>
              <a:rPr lang="en-US" altLang="zh-TW" dirty="0"/>
              <a:t>Physical: p=.000***, </a:t>
            </a:r>
            <a:r>
              <a:rPr lang="en-US" altLang="zh-TW" baseline="0" dirty="0" smtClean="0"/>
              <a:t>Cohen's d= -</a:t>
            </a:r>
            <a:r>
              <a:rPr lang="en-US" altLang="zh-TW" dirty="0" smtClean="0"/>
              <a:t>0.08, </a:t>
            </a:r>
            <a:r>
              <a:rPr lang="en-US" altLang="zh-TW" dirty="0"/>
              <a:t>r= -</a:t>
            </a:r>
            <a:r>
              <a:rPr lang="en-US" altLang="zh-TW" dirty="0" smtClean="0"/>
              <a:t>0.04 </a:t>
            </a:r>
            <a:r>
              <a:rPr lang="en-US" altLang="zh-TW" dirty="0"/>
              <a:t>(small)</a:t>
            </a:r>
          </a:p>
          <a:p>
            <a:pPr defTabSz="913708">
              <a:defRPr/>
            </a:pPr>
            <a:r>
              <a:rPr lang="en-US" altLang="zh-TW" dirty="0"/>
              <a:t>Psychological: p=.000**, Cohens </a:t>
            </a:r>
            <a:r>
              <a:rPr lang="en-US" altLang="zh-TW" baseline="0" dirty="0" smtClean="0"/>
              <a:t>'</a:t>
            </a:r>
            <a:r>
              <a:rPr lang="en-US" altLang="zh-TW" dirty="0"/>
              <a:t>d= -0.16, r=- 0.08(small)</a:t>
            </a:r>
          </a:p>
          <a:p>
            <a:pPr defTabSz="913708">
              <a:defRPr/>
            </a:pPr>
            <a:r>
              <a:rPr lang="en-US" altLang="zh-TW" dirty="0"/>
              <a:t>Social: p</a:t>
            </a:r>
            <a:r>
              <a:rPr lang="en-US" altLang="zh-TW" dirty="0" smtClean="0"/>
              <a:t>=.085*, </a:t>
            </a:r>
            <a:r>
              <a:rPr lang="en-US" altLang="zh-TW" dirty="0"/>
              <a:t>Cohens </a:t>
            </a:r>
            <a:r>
              <a:rPr lang="en-US" altLang="zh-TW" baseline="0" dirty="0" smtClean="0"/>
              <a:t>'</a:t>
            </a:r>
            <a:r>
              <a:rPr lang="en-US" altLang="zh-TW" dirty="0"/>
              <a:t>d= </a:t>
            </a:r>
            <a:r>
              <a:rPr lang="en-US" altLang="zh-TW" dirty="0" smtClean="0"/>
              <a:t>0.03, </a:t>
            </a:r>
            <a:r>
              <a:rPr lang="en-US" altLang="zh-TW" dirty="0"/>
              <a:t>r= </a:t>
            </a:r>
            <a:r>
              <a:rPr lang="en-US" altLang="zh-TW" dirty="0" smtClean="0"/>
              <a:t>0.01(small) </a:t>
            </a:r>
            <a:endParaRPr lang="zh-TW" altLang="zh-TW" dirty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01852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16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By textbook</a:t>
            </a:r>
            <a:r>
              <a:rPr lang="en-US" altLang="zh-TW" baseline="0" dirty="0" smtClean="0"/>
              <a:t> assistant</a:t>
            </a:r>
          </a:p>
          <a:p>
            <a:r>
              <a:rPr lang="en-US" altLang="zh-TW" dirty="0" smtClean="0"/>
              <a:t>Spiritual: p=.115,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F(2,13695)=2.159,</a:t>
            </a:r>
            <a:r>
              <a:rPr lang="en-US" altLang="zh-TW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altLang="zh-TW" dirty="0" smtClean="0"/>
              <a:t>eta</a:t>
            </a:r>
            <a:r>
              <a:rPr lang="en-US" altLang="zh-TW" dirty="0"/>
              <a:t>=.</a:t>
            </a:r>
            <a:r>
              <a:rPr lang="en-US" altLang="zh-TW" dirty="0" smtClean="0"/>
              <a:t>014, </a:t>
            </a:r>
            <a:r>
              <a:rPr lang="en-US" altLang="zh-TW" dirty="0"/>
              <a:t>eta squared=.000 (insignificant)</a:t>
            </a:r>
          </a:p>
          <a:p>
            <a:r>
              <a:rPr lang="en-US" altLang="zh-TW" dirty="0"/>
              <a:t>Physical: p</a:t>
            </a:r>
            <a:r>
              <a:rPr lang="en-US" altLang="zh-TW" dirty="0" smtClean="0"/>
              <a:t>=.094*,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F(2,13693)=2.368</a:t>
            </a:r>
            <a:r>
              <a:rPr lang="en-US" altLang="zh-TW" dirty="0" smtClean="0"/>
              <a:t>, </a:t>
            </a:r>
            <a:r>
              <a:rPr lang="en-US" altLang="zh-TW" dirty="0"/>
              <a:t>eta=.</a:t>
            </a:r>
            <a:r>
              <a:rPr lang="en-US" altLang="zh-TW" dirty="0" smtClean="0"/>
              <a:t>019, </a:t>
            </a:r>
            <a:r>
              <a:rPr lang="en-US" altLang="zh-TW" dirty="0"/>
              <a:t>eta squared=.000 </a:t>
            </a:r>
            <a:r>
              <a:rPr lang="en-US" altLang="zh-TW" dirty="0" smtClean="0"/>
              <a:t>(small)</a:t>
            </a:r>
            <a:endParaRPr lang="en-US" altLang="zh-TW" dirty="0"/>
          </a:p>
          <a:p>
            <a:pPr defTabSz="913708">
              <a:defRPr/>
            </a:pPr>
            <a:r>
              <a:rPr lang="en-US" altLang="zh-TW" dirty="0"/>
              <a:t>Psychological: p</a:t>
            </a:r>
            <a:r>
              <a:rPr lang="en-US" altLang="zh-TW" dirty="0" smtClean="0"/>
              <a:t>=.651,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F(2,13693)=0.429</a:t>
            </a:r>
            <a:r>
              <a:rPr lang="en-US" altLang="zh-TW" dirty="0" smtClean="0"/>
              <a:t>, </a:t>
            </a:r>
            <a:r>
              <a:rPr lang="en-US" altLang="zh-TW" dirty="0"/>
              <a:t>eta=.</a:t>
            </a:r>
            <a:r>
              <a:rPr lang="en-US" altLang="zh-TW" dirty="0" smtClean="0"/>
              <a:t>008, </a:t>
            </a:r>
            <a:r>
              <a:rPr lang="en-US" altLang="zh-TW" dirty="0"/>
              <a:t>eta squared= .000 </a:t>
            </a:r>
            <a:r>
              <a:rPr lang="en-US" altLang="zh-TW" dirty="0" smtClean="0"/>
              <a:t>(insignificant)</a:t>
            </a:r>
            <a:endParaRPr lang="en-US" altLang="zh-TW" dirty="0"/>
          </a:p>
          <a:p>
            <a:pPr defTabSz="913708">
              <a:defRPr/>
            </a:pPr>
            <a:r>
              <a:rPr lang="en-US" altLang="zh-TW" dirty="0"/>
              <a:t>Social: p</a:t>
            </a:r>
            <a:r>
              <a:rPr lang="en-US" altLang="zh-TW" dirty="0" smtClean="0"/>
              <a:t>=.940,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F(2,13644)=0.062</a:t>
            </a:r>
            <a:r>
              <a:rPr lang="en-US" altLang="zh-TW" dirty="0" smtClean="0"/>
              <a:t>, </a:t>
            </a:r>
            <a:r>
              <a:rPr lang="en-US" altLang="zh-TW" dirty="0"/>
              <a:t>eta=.</a:t>
            </a:r>
            <a:r>
              <a:rPr lang="en-US" altLang="zh-TW" dirty="0" smtClean="0"/>
              <a:t>003, </a:t>
            </a:r>
            <a:r>
              <a:rPr lang="en-US" altLang="zh-TW" dirty="0"/>
              <a:t>eta squared=.000 (insignificant)</a:t>
            </a:r>
            <a:endParaRPr lang="zh-TW" altLang="zh-TW" dirty="0"/>
          </a:p>
          <a:p>
            <a:endParaRPr lang="en-US" altLang="zh-TW" dirty="0" smtClean="0"/>
          </a:p>
          <a:p>
            <a:pPr defTabSz="913708">
              <a:defRPr/>
            </a:pPr>
            <a:endParaRPr lang="en-US" altLang="zh-TW" dirty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0185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8D29-4FC3-4326-A1DC-42EAC3A3DF0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576899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18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By religious</a:t>
            </a:r>
            <a:r>
              <a:rPr lang="en-US" altLang="zh-TW" baseline="0" dirty="0" smtClean="0"/>
              <a:t> faith (ref: religious)</a:t>
            </a:r>
            <a:endParaRPr lang="en-US" altLang="zh-TW" dirty="0" smtClean="0"/>
          </a:p>
          <a:p>
            <a:r>
              <a:rPr lang="en-US" altLang="zh-TW" dirty="0" smtClean="0"/>
              <a:t>Parents: p= .000***, Cohen's d= -0.17, r=-0.08 (small) </a:t>
            </a:r>
          </a:p>
          <a:p>
            <a:r>
              <a:rPr lang="en-US" altLang="zh-TW" dirty="0" smtClean="0"/>
              <a:t>Friends: p= .000***, Cohen's d= -0.08, r= -0.04 (small)</a:t>
            </a:r>
          </a:p>
          <a:p>
            <a:pPr defTabSz="913708">
              <a:defRPr/>
            </a:pPr>
            <a:r>
              <a:rPr lang="en-US" altLang="zh-TW" dirty="0" smtClean="0"/>
              <a:t>Teachers: p=.000***, Cohen's d= -0.08, r= -0.04 (small)</a:t>
            </a:r>
          </a:p>
          <a:p>
            <a:pPr defTabSz="913708">
              <a:defRPr/>
            </a:pPr>
            <a:r>
              <a:rPr lang="en-US" altLang="zh-TW" dirty="0" smtClean="0"/>
              <a:t>Self: p= .000***, Cohen's d= -0.12, r=-0.06 (small)</a:t>
            </a:r>
          </a:p>
          <a:p>
            <a:pPr defTabSz="913708">
              <a:defRPr/>
            </a:pPr>
            <a:endParaRPr lang="zh-TW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0185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19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By gender (ref: girl)</a:t>
            </a:r>
          </a:p>
          <a:p>
            <a:r>
              <a:rPr lang="en-US" altLang="zh-TW" dirty="0" smtClean="0"/>
              <a:t>Parents: p= </a:t>
            </a:r>
            <a:r>
              <a:rPr lang="en-US" altLang="zh-TW" dirty="0"/>
              <a:t>.</a:t>
            </a:r>
            <a:r>
              <a:rPr lang="en-US" altLang="zh-TW" dirty="0" smtClean="0"/>
              <a:t>001**, </a:t>
            </a:r>
            <a:r>
              <a:rPr lang="en-US" altLang="zh-TW" dirty="0"/>
              <a:t>Cohen's d= </a:t>
            </a:r>
            <a:r>
              <a:rPr lang="en-US" altLang="zh-TW" dirty="0" smtClean="0"/>
              <a:t>-0.06, r=-0.03 </a:t>
            </a:r>
            <a:r>
              <a:rPr lang="en-US" altLang="zh-TW" dirty="0"/>
              <a:t>(small) </a:t>
            </a:r>
            <a:endParaRPr lang="en-US" altLang="zh-TW" dirty="0" smtClean="0"/>
          </a:p>
          <a:p>
            <a:r>
              <a:rPr lang="en-US" altLang="zh-TW" dirty="0" smtClean="0"/>
              <a:t>Friends: p= </a:t>
            </a:r>
            <a:r>
              <a:rPr lang="en-US" altLang="zh-TW" dirty="0"/>
              <a:t>.000***, Cohen's d= </a:t>
            </a:r>
            <a:r>
              <a:rPr lang="en-US" altLang="zh-TW" dirty="0" smtClean="0"/>
              <a:t>-0.41, </a:t>
            </a:r>
            <a:r>
              <a:rPr lang="en-US" altLang="zh-TW" dirty="0"/>
              <a:t>r= -</a:t>
            </a:r>
            <a:r>
              <a:rPr lang="en-US" altLang="zh-TW" dirty="0" smtClean="0"/>
              <a:t>0.20 </a:t>
            </a:r>
            <a:r>
              <a:rPr lang="en-US" altLang="zh-TW" dirty="0"/>
              <a:t>(</a:t>
            </a:r>
            <a:r>
              <a:rPr lang="en-US" altLang="zh-TW" dirty="0" smtClean="0"/>
              <a:t>small-medium)</a:t>
            </a:r>
            <a:endParaRPr lang="en-US" altLang="zh-TW" dirty="0"/>
          </a:p>
          <a:p>
            <a:pPr defTabSz="913708">
              <a:defRPr/>
            </a:pPr>
            <a:r>
              <a:rPr lang="en-US" altLang="zh-TW" dirty="0" smtClean="0"/>
              <a:t>Teachers: p=.023**, </a:t>
            </a:r>
            <a:r>
              <a:rPr lang="en-US" altLang="zh-TW" dirty="0"/>
              <a:t>Cohen's d= </a:t>
            </a:r>
            <a:r>
              <a:rPr lang="en-US" altLang="zh-TW" dirty="0" smtClean="0"/>
              <a:t>-0.04, </a:t>
            </a:r>
            <a:r>
              <a:rPr lang="en-US" altLang="zh-TW" dirty="0"/>
              <a:t>r= </a:t>
            </a:r>
            <a:r>
              <a:rPr lang="en-US" altLang="zh-TW" dirty="0" smtClean="0"/>
              <a:t>-0.02 (small)</a:t>
            </a:r>
            <a:endParaRPr lang="en-US" altLang="zh-TW" dirty="0"/>
          </a:p>
          <a:p>
            <a:pPr defTabSz="913708">
              <a:defRPr/>
            </a:pPr>
            <a:r>
              <a:rPr lang="en-US" altLang="zh-TW" dirty="0" smtClean="0"/>
              <a:t>Self: p= </a:t>
            </a:r>
            <a:r>
              <a:rPr lang="en-US" altLang="zh-TW" dirty="0"/>
              <a:t>.000***, Cohen's d= </a:t>
            </a:r>
            <a:r>
              <a:rPr lang="en-US" altLang="zh-TW" dirty="0" smtClean="0"/>
              <a:t>-0.13, </a:t>
            </a:r>
            <a:r>
              <a:rPr lang="en-US" altLang="zh-TW" dirty="0"/>
              <a:t>r</a:t>
            </a:r>
            <a:r>
              <a:rPr lang="en-US" altLang="zh-TW" dirty="0" smtClean="0"/>
              <a:t>=-0.06 </a:t>
            </a:r>
            <a:r>
              <a:rPr lang="en-US" altLang="zh-TW" dirty="0"/>
              <a:t>(small)</a:t>
            </a:r>
          </a:p>
          <a:p>
            <a:pPr defTabSz="913708">
              <a:defRPr/>
            </a:pPr>
            <a:endParaRPr lang="zh-TW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0185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8D29-4FC3-4326-A1DC-42EAC3A3DF00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829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20</a:t>
            </a:fld>
            <a:endParaRPr lang="en-US" altLang="zh-TW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By student group</a:t>
            </a:r>
          </a:p>
          <a:p>
            <a:r>
              <a:rPr lang="en-US" altLang="zh-TW" dirty="0" smtClean="0"/>
              <a:t>Chinese: p=</a:t>
            </a:r>
            <a:r>
              <a:rPr lang="en-US" altLang="zh-TW" dirty="0"/>
              <a:t>.000</a:t>
            </a:r>
            <a:r>
              <a:rPr lang="en-US" altLang="zh-TW" dirty="0" smtClean="0"/>
              <a:t>***,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F(2,14070)=125.365</a:t>
            </a:r>
            <a:r>
              <a:rPr lang="en-US" altLang="zh-TW" dirty="0" smtClean="0"/>
              <a:t>, </a:t>
            </a:r>
            <a:r>
              <a:rPr lang="en-US" altLang="zh-TW" dirty="0"/>
              <a:t>eta=.</a:t>
            </a:r>
            <a:r>
              <a:rPr lang="en-US" altLang="zh-TW" dirty="0" smtClean="0"/>
              <a:t>132, </a:t>
            </a:r>
            <a:r>
              <a:rPr lang="en-US" altLang="zh-TW" dirty="0"/>
              <a:t>eta squared= .</a:t>
            </a:r>
            <a:r>
              <a:rPr lang="en-US" altLang="zh-TW" dirty="0" smtClean="0"/>
              <a:t>018 </a:t>
            </a:r>
            <a:r>
              <a:rPr lang="en-US" altLang="zh-TW" dirty="0"/>
              <a:t>(small-medium)</a:t>
            </a:r>
            <a:endParaRPr lang="zh-TW" altLang="zh-TW" dirty="0"/>
          </a:p>
          <a:p>
            <a:r>
              <a:rPr lang="en-US" altLang="zh-TW" dirty="0" smtClean="0"/>
              <a:t>English: p= </a:t>
            </a:r>
            <a:r>
              <a:rPr lang="en-US" altLang="zh-TW" dirty="0"/>
              <a:t>.000</a:t>
            </a:r>
            <a:r>
              <a:rPr lang="en-US" altLang="zh-TW" dirty="0" smtClean="0"/>
              <a:t>***,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F(2,14056)=76.809</a:t>
            </a:r>
            <a:r>
              <a:rPr lang="en-US" altLang="zh-TW" dirty="0" smtClean="0"/>
              <a:t>, </a:t>
            </a:r>
            <a:r>
              <a:rPr lang="en-US" altLang="zh-TW" dirty="0"/>
              <a:t>eta</a:t>
            </a:r>
            <a:r>
              <a:rPr lang="en-US" altLang="zh-TW" dirty="0" smtClean="0"/>
              <a:t>=.104, </a:t>
            </a:r>
            <a:r>
              <a:rPr lang="en-US" altLang="zh-TW" dirty="0"/>
              <a:t>eta squared= .</a:t>
            </a:r>
            <a:r>
              <a:rPr lang="en-US" altLang="zh-TW" dirty="0" smtClean="0"/>
              <a:t>011 </a:t>
            </a:r>
            <a:r>
              <a:rPr lang="en-US" altLang="zh-TW" dirty="0"/>
              <a:t>(small-medium)</a:t>
            </a:r>
            <a:endParaRPr lang="zh-TW" altLang="zh-TW" dirty="0"/>
          </a:p>
          <a:p>
            <a:r>
              <a:rPr lang="en-US" altLang="zh-TW" dirty="0" smtClean="0"/>
              <a:t>Math: p=</a:t>
            </a:r>
            <a:r>
              <a:rPr lang="en-US" altLang="zh-TW" dirty="0"/>
              <a:t>.000</a:t>
            </a:r>
            <a:r>
              <a:rPr lang="en-US" altLang="zh-TW" dirty="0" smtClean="0"/>
              <a:t>***,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F(2,14056)=88.514</a:t>
            </a:r>
            <a:r>
              <a:rPr lang="en-US" altLang="zh-TW" dirty="0" smtClean="0"/>
              <a:t>, </a:t>
            </a:r>
            <a:r>
              <a:rPr lang="en-US" altLang="zh-TW" dirty="0"/>
              <a:t>eta= .</a:t>
            </a:r>
            <a:r>
              <a:rPr lang="en-US" altLang="zh-TW" dirty="0" smtClean="0"/>
              <a:t>112, </a:t>
            </a:r>
            <a:r>
              <a:rPr lang="en-US" altLang="zh-TW" dirty="0"/>
              <a:t>eta squared= .</a:t>
            </a:r>
            <a:r>
              <a:rPr lang="en-US" altLang="zh-TW" dirty="0" smtClean="0"/>
              <a:t>012 </a:t>
            </a:r>
            <a:r>
              <a:rPr lang="en-US" altLang="zh-TW" dirty="0"/>
              <a:t>(small-medium)</a:t>
            </a:r>
            <a:endParaRPr lang="zh-TW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~~~~~~~~~~~~~~~~~~~~~~~~~~~~~~~~~~~~~~~~~~~~~~~~~~~~~~~~~~~~~</a:t>
            </a:r>
          </a:p>
          <a:p>
            <a:r>
              <a:rPr lang="en-US" altLang="zh-TW" dirty="0" smtClean="0"/>
              <a:t>Chinese (ref:</a:t>
            </a:r>
            <a:r>
              <a:rPr lang="en-US" altLang="zh-TW" baseline="0" dirty="0" smtClean="0"/>
              <a:t> HKMCS)</a:t>
            </a:r>
          </a:p>
          <a:p>
            <a:pPr defTabSz="913708">
              <a:defRPr/>
            </a:pPr>
            <a:r>
              <a:rPr lang="en-US" altLang="zh-TW" dirty="0" smtClean="0"/>
              <a:t>CIS: p= .000***,</a:t>
            </a:r>
            <a:r>
              <a:rPr lang="en-US" altLang="zh-TW" baseline="0" dirty="0" smtClean="0"/>
              <a:t> Cohen's d = 0.28, r= 0.14 </a:t>
            </a:r>
            <a:r>
              <a:rPr lang="en-US" altLang="zh-TW" dirty="0"/>
              <a:t>(small-medium)</a:t>
            </a:r>
            <a:endParaRPr lang="en-US" altLang="zh-TW" baseline="0" dirty="0" smtClean="0"/>
          </a:p>
          <a:p>
            <a:pPr defTabSz="913708">
              <a:defRPr/>
            </a:pPr>
            <a:r>
              <a:rPr lang="en-US" altLang="zh-TW" dirty="0" smtClean="0"/>
              <a:t>CBS: p= .000***, </a:t>
            </a:r>
            <a:r>
              <a:rPr lang="en-US" altLang="zh-TW" baseline="0" dirty="0" smtClean="0"/>
              <a:t>Cohen's d = 0.45, r= 0.22 </a:t>
            </a:r>
            <a:r>
              <a:rPr lang="en-US" altLang="zh-TW" dirty="0"/>
              <a:t>(small-medium)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English (ref:</a:t>
            </a:r>
            <a:r>
              <a:rPr lang="en-US" altLang="zh-TW" baseline="0" dirty="0" smtClean="0"/>
              <a:t> HKMCS)</a:t>
            </a:r>
          </a:p>
          <a:p>
            <a:pPr defTabSz="913708">
              <a:defRPr/>
            </a:pPr>
            <a:r>
              <a:rPr lang="en-US" altLang="zh-TW" dirty="0" smtClean="0"/>
              <a:t>CIS: p= .000***,</a:t>
            </a:r>
            <a:r>
              <a:rPr lang="en-US" altLang="zh-TW" baseline="0" dirty="0" smtClean="0"/>
              <a:t> Cohen's d = -0.31, r= -0.15 </a:t>
            </a:r>
            <a:r>
              <a:rPr lang="en-US" altLang="zh-TW" dirty="0"/>
              <a:t>(small-medium)</a:t>
            </a:r>
            <a:endParaRPr lang="en-US" altLang="zh-TW" baseline="0" dirty="0" smtClean="0"/>
          </a:p>
          <a:p>
            <a:pPr defTabSz="913708">
              <a:defRPr/>
            </a:pPr>
            <a:r>
              <a:rPr lang="en-US" altLang="zh-TW" dirty="0" smtClean="0"/>
              <a:t>CBS: p= .979, </a:t>
            </a:r>
            <a:r>
              <a:rPr lang="en-US" altLang="zh-TW" baseline="0" dirty="0" smtClean="0"/>
              <a:t>Cohen's d = -0.01, r= -0.00 (insignificant)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Math (ref:</a:t>
            </a:r>
            <a:r>
              <a:rPr lang="en-US" altLang="zh-TW" baseline="0" dirty="0" smtClean="0"/>
              <a:t> HKMCS)</a:t>
            </a:r>
          </a:p>
          <a:p>
            <a:pPr defTabSz="913708">
              <a:defRPr/>
            </a:pPr>
            <a:r>
              <a:rPr lang="en-US" altLang="zh-TW" dirty="0" smtClean="0"/>
              <a:t>CIS: p= .000***,</a:t>
            </a:r>
            <a:r>
              <a:rPr lang="en-US" altLang="zh-TW" baseline="0" dirty="0" smtClean="0"/>
              <a:t> Cohen's d = 0.26, r= 0.13 </a:t>
            </a:r>
            <a:r>
              <a:rPr lang="en-US" altLang="zh-TW" dirty="0"/>
              <a:t>(small-medium)</a:t>
            </a:r>
            <a:endParaRPr lang="en-US" altLang="zh-TW" baseline="0" dirty="0" smtClean="0"/>
          </a:p>
          <a:p>
            <a:pPr defTabSz="913708">
              <a:defRPr/>
            </a:pPr>
            <a:r>
              <a:rPr lang="en-US" altLang="zh-TW" dirty="0" smtClean="0"/>
              <a:t>CBS: p= .000***, </a:t>
            </a:r>
            <a:r>
              <a:rPr lang="en-US" altLang="zh-TW" baseline="0" dirty="0" smtClean="0"/>
              <a:t>Cohen's d = 0.34, r= 0.17 </a:t>
            </a:r>
            <a:r>
              <a:rPr lang="en-US" altLang="zh-TW" dirty="0"/>
              <a:t>(small-medium)</a:t>
            </a:r>
            <a:endParaRPr lang="en-US" altLang="zh-TW" baseline="0" dirty="0" smtClean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0185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21</a:t>
            </a:fld>
            <a:endParaRPr lang="en-US" altLang="zh-TW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By religious affiliation (ref: religious)</a:t>
            </a:r>
          </a:p>
          <a:p>
            <a:r>
              <a:rPr lang="en-US" altLang="zh-TW" dirty="0" smtClean="0"/>
              <a:t>Chinese: p= .801, </a:t>
            </a:r>
            <a:r>
              <a:rPr lang="en-US" altLang="zh-TW" dirty="0"/>
              <a:t>Cohen's d=  </a:t>
            </a:r>
            <a:r>
              <a:rPr lang="en-US" altLang="zh-TW" dirty="0" smtClean="0"/>
              <a:t>0.00, </a:t>
            </a:r>
            <a:r>
              <a:rPr lang="en-US" altLang="zh-TW" dirty="0"/>
              <a:t>r= </a:t>
            </a:r>
            <a:r>
              <a:rPr lang="en-US" altLang="zh-TW" dirty="0" smtClean="0"/>
              <a:t>0.00 </a:t>
            </a:r>
            <a:r>
              <a:rPr lang="en-US" altLang="zh-TW" dirty="0"/>
              <a:t>(insignificant) </a:t>
            </a:r>
            <a:endParaRPr lang="zh-TW" altLang="zh-TW" dirty="0"/>
          </a:p>
          <a:p>
            <a:r>
              <a:rPr lang="en-US" altLang="zh-TW" dirty="0" smtClean="0"/>
              <a:t>English: p= </a:t>
            </a:r>
            <a:r>
              <a:rPr lang="en-US" altLang="zh-TW" dirty="0"/>
              <a:t>.000***, Cohen's d=  -</a:t>
            </a:r>
            <a:r>
              <a:rPr lang="en-US" altLang="zh-TW" dirty="0" smtClean="0"/>
              <a:t>0.13, </a:t>
            </a:r>
            <a:r>
              <a:rPr lang="en-US" altLang="zh-TW" dirty="0"/>
              <a:t>r= -</a:t>
            </a:r>
            <a:r>
              <a:rPr lang="en-US" altLang="zh-TW" dirty="0" smtClean="0"/>
              <a:t>0.06 </a:t>
            </a:r>
            <a:r>
              <a:rPr lang="en-US" altLang="zh-TW" dirty="0"/>
              <a:t>(</a:t>
            </a:r>
            <a:r>
              <a:rPr lang="en-US" altLang="zh-TW" dirty="0" smtClean="0"/>
              <a:t>small)</a:t>
            </a:r>
          </a:p>
          <a:p>
            <a:r>
              <a:rPr lang="en-US" altLang="zh-TW" dirty="0" smtClean="0"/>
              <a:t>Math: p=</a:t>
            </a:r>
            <a:r>
              <a:rPr lang="en-US" altLang="zh-TW" dirty="0"/>
              <a:t>.</a:t>
            </a:r>
            <a:r>
              <a:rPr lang="en-US" altLang="zh-TW" dirty="0" smtClean="0"/>
              <a:t>036***, </a:t>
            </a:r>
            <a:r>
              <a:rPr lang="en-US" altLang="zh-TW" dirty="0"/>
              <a:t>Cohen's d= </a:t>
            </a:r>
            <a:r>
              <a:rPr lang="en-US" altLang="zh-TW" dirty="0" smtClean="0"/>
              <a:t>0.04, </a:t>
            </a:r>
            <a:r>
              <a:rPr lang="en-US" altLang="zh-TW" dirty="0"/>
              <a:t>r= </a:t>
            </a:r>
            <a:r>
              <a:rPr lang="en-US" altLang="zh-TW" dirty="0" smtClean="0"/>
              <a:t>0.02 </a:t>
            </a:r>
            <a:r>
              <a:rPr lang="en-US" altLang="zh-TW" dirty="0"/>
              <a:t>(small) </a:t>
            </a:r>
            <a:endParaRPr lang="zh-TW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By textbook assistant</a:t>
            </a:r>
          </a:p>
          <a:p>
            <a:r>
              <a:rPr lang="en-US" altLang="zh-TW" dirty="0" smtClean="0"/>
              <a:t>Chinese: p=</a:t>
            </a:r>
            <a:r>
              <a:rPr lang="en-US" altLang="zh-TW" dirty="0"/>
              <a:t>.000***,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F(2,13613)=8.228</a:t>
            </a:r>
            <a:r>
              <a:rPr lang="en-US" altLang="zh-TW" dirty="0" smtClean="0"/>
              <a:t>, </a:t>
            </a:r>
            <a:r>
              <a:rPr lang="en-US" altLang="zh-TW" dirty="0"/>
              <a:t>eta=.</a:t>
            </a:r>
            <a:r>
              <a:rPr lang="en-US" altLang="zh-TW" dirty="0" smtClean="0"/>
              <a:t>035, </a:t>
            </a:r>
            <a:r>
              <a:rPr lang="en-US" altLang="zh-TW" dirty="0"/>
              <a:t>eta squared= .</a:t>
            </a:r>
            <a:r>
              <a:rPr lang="en-US" altLang="zh-TW" dirty="0" smtClean="0"/>
              <a:t>001(small</a:t>
            </a:r>
            <a:r>
              <a:rPr lang="en-US" altLang="zh-TW" dirty="0"/>
              <a:t>)</a:t>
            </a:r>
            <a:endParaRPr lang="en-US" altLang="zh-TW" dirty="0" smtClean="0"/>
          </a:p>
          <a:p>
            <a:r>
              <a:rPr lang="en-US" altLang="zh-TW" dirty="0" smtClean="0"/>
              <a:t>English: p=</a:t>
            </a:r>
            <a:r>
              <a:rPr lang="en-US" altLang="zh-TW" dirty="0"/>
              <a:t>.000***,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F(2,13600)=42.920</a:t>
            </a:r>
            <a:r>
              <a:rPr lang="en-US" altLang="zh-TW" dirty="0" smtClean="0"/>
              <a:t>, </a:t>
            </a:r>
            <a:r>
              <a:rPr lang="en-US" altLang="zh-TW" dirty="0"/>
              <a:t>eta=.</a:t>
            </a:r>
            <a:r>
              <a:rPr lang="en-US" altLang="zh-TW" dirty="0" smtClean="0"/>
              <a:t>076, </a:t>
            </a:r>
            <a:r>
              <a:rPr lang="en-US" altLang="zh-TW" dirty="0"/>
              <a:t>eta squared= .</a:t>
            </a:r>
            <a:r>
              <a:rPr lang="en-US" altLang="zh-TW" dirty="0" smtClean="0"/>
              <a:t>006 </a:t>
            </a:r>
            <a:r>
              <a:rPr lang="en-US" altLang="zh-TW" dirty="0"/>
              <a:t>(small)</a:t>
            </a:r>
            <a:endParaRPr lang="en-US" altLang="zh-TW" dirty="0" smtClean="0"/>
          </a:p>
          <a:p>
            <a:r>
              <a:rPr lang="en-US" altLang="zh-TW" dirty="0" smtClean="0"/>
              <a:t>Math: p= </a:t>
            </a:r>
            <a:r>
              <a:rPr lang="en-US" altLang="zh-TW" dirty="0"/>
              <a:t>.000***,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F(2,13603)=9.123</a:t>
            </a:r>
            <a:r>
              <a:rPr lang="en-US" altLang="zh-TW" dirty="0" smtClean="0"/>
              <a:t>, </a:t>
            </a:r>
            <a:r>
              <a:rPr lang="en-US" altLang="zh-TW" dirty="0"/>
              <a:t>eta=.</a:t>
            </a:r>
            <a:r>
              <a:rPr lang="en-US" altLang="zh-TW" dirty="0" smtClean="0"/>
              <a:t>037, </a:t>
            </a:r>
            <a:r>
              <a:rPr lang="en-US" altLang="zh-TW" dirty="0"/>
              <a:t>eta squared= .</a:t>
            </a:r>
            <a:r>
              <a:rPr lang="en-US" altLang="zh-TW" dirty="0" smtClean="0"/>
              <a:t>001(small</a:t>
            </a:r>
            <a:r>
              <a:rPr lang="en-US" altLang="zh-TW" dirty="0"/>
              <a:t>)</a:t>
            </a:r>
            <a:endParaRPr lang="zh-TW" altLang="zh-TW" dirty="0"/>
          </a:p>
          <a:p>
            <a:r>
              <a:rPr lang="en-US" altLang="zh-TW" dirty="0" smtClean="0"/>
              <a:t>~~~~~~~~~~~~~~~~~~~~~~~~~~~~~~~~~~~~~~~~~~~~~~~~~~~~~~~~~~~~~~~~~~~~~~~~~~~~~~~~</a:t>
            </a:r>
          </a:p>
          <a:p>
            <a:r>
              <a:rPr lang="en-US" altLang="zh-TW" dirty="0" smtClean="0"/>
              <a:t>Chinese </a:t>
            </a:r>
            <a:r>
              <a:rPr lang="en-US" altLang="zh-TW" baseline="0" dirty="0" smtClean="0"/>
              <a:t>(ref: non grant)</a:t>
            </a:r>
          </a:p>
          <a:p>
            <a:r>
              <a:rPr lang="en-US" altLang="zh-TW" dirty="0"/>
              <a:t>Full grant:  p= </a:t>
            </a:r>
            <a:r>
              <a:rPr lang="en-US" altLang="zh-TW" dirty="0" smtClean="0"/>
              <a:t>.962, </a:t>
            </a:r>
            <a:r>
              <a:rPr lang="en-US" altLang="zh-TW" baseline="0" dirty="0" smtClean="0"/>
              <a:t>Cohen's d = -0.01</a:t>
            </a:r>
            <a:r>
              <a:rPr lang="en-US" altLang="zh-TW" dirty="0" smtClean="0"/>
              <a:t>, </a:t>
            </a:r>
            <a:r>
              <a:rPr lang="en-US" altLang="zh-TW" dirty="0"/>
              <a:t>r= -</a:t>
            </a:r>
            <a:r>
              <a:rPr lang="en-US" altLang="zh-TW" dirty="0" smtClean="0"/>
              <a:t>0.020(insignificant</a:t>
            </a:r>
            <a:r>
              <a:rPr lang="en-US" altLang="zh-TW" dirty="0"/>
              <a:t>) </a:t>
            </a:r>
          </a:p>
          <a:p>
            <a:pPr defTabSz="913708">
              <a:defRPr/>
            </a:pPr>
            <a:r>
              <a:rPr lang="en-US" altLang="zh-TW" dirty="0"/>
              <a:t>Half grant: p= .000***, </a:t>
            </a:r>
            <a:r>
              <a:rPr lang="en-US" altLang="zh-TW" baseline="0" dirty="0" smtClean="0"/>
              <a:t>Cohen's d = -0.09</a:t>
            </a:r>
            <a:r>
              <a:rPr lang="en-US" altLang="zh-TW" dirty="0" smtClean="0"/>
              <a:t>, </a:t>
            </a:r>
            <a:r>
              <a:rPr lang="en-US" altLang="zh-TW" dirty="0"/>
              <a:t>r= -</a:t>
            </a:r>
            <a:r>
              <a:rPr lang="en-US" altLang="zh-TW" dirty="0" smtClean="0"/>
              <a:t>0.05 </a:t>
            </a:r>
            <a:r>
              <a:rPr lang="en-US" altLang="zh-TW" dirty="0"/>
              <a:t>(small)</a:t>
            </a:r>
          </a:p>
          <a:p>
            <a:pPr defTabSz="913708">
              <a:defRPr/>
            </a:pPr>
            <a:endParaRPr lang="en-US" altLang="zh-TW" dirty="0"/>
          </a:p>
          <a:p>
            <a:r>
              <a:rPr lang="en-US" altLang="zh-TW" dirty="0" smtClean="0"/>
              <a:t>English </a:t>
            </a:r>
            <a:r>
              <a:rPr lang="en-US" altLang="zh-TW" baseline="0" dirty="0" smtClean="0"/>
              <a:t>(ref: non grant) </a:t>
            </a:r>
          </a:p>
          <a:p>
            <a:pPr defTabSz="913708">
              <a:defRPr/>
            </a:pPr>
            <a:r>
              <a:rPr lang="en-US" altLang="zh-TW" dirty="0"/>
              <a:t>Full grant:  p=.</a:t>
            </a:r>
            <a:r>
              <a:rPr lang="en-US" altLang="zh-TW" dirty="0" smtClean="0"/>
              <a:t>000***, </a:t>
            </a:r>
            <a:r>
              <a:rPr lang="en-US" altLang="zh-TW" baseline="0" dirty="0" smtClean="0"/>
              <a:t>Cohen's d = -0.17</a:t>
            </a:r>
            <a:r>
              <a:rPr lang="en-US" altLang="zh-TW" dirty="0" smtClean="0"/>
              <a:t>, </a:t>
            </a:r>
            <a:r>
              <a:rPr lang="en-US" altLang="zh-TW" dirty="0"/>
              <a:t>r= -</a:t>
            </a:r>
            <a:r>
              <a:rPr lang="en-US" altLang="zh-TW" dirty="0" smtClean="0"/>
              <a:t>0.08 </a:t>
            </a:r>
            <a:r>
              <a:rPr lang="en-US" altLang="zh-TW" dirty="0"/>
              <a:t>(small-medium)</a:t>
            </a:r>
          </a:p>
          <a:p>
            <a:pPr defTabSz="913708">
              <a:defRPr/>
            </a:pPr>
            <a:r>
              <a:rPr lang="en-US" altLang="zh-TW" dirty="0"/>
              <a:t>Half grant: p= .000***, </a:t>
            </a:r>
            <a:r>
              <a:rPr lang="en-US" altLang="zh-TW" baseline="0" dirty="0" smtClean="0"/>
              <a:t>Cohen's d = -0.15</a:t>
            </a:r>
            <a:r>
              <a:rPr lang="en-US" altLang="zh-TW" dirty="0" smtClean="0"/>
              <a:t>, </a:t>
            </a:r>
            <a:r>
              <a:rPr lang="en-US" altLang="zh-TW" dirty="0"/>
              <a:t>r= -</a:t>
            </a:r>
            <a:r>
              <a:rPr lang="en-US" altLang="zh-TW" dirty="0" smtClean="0"/>
              <a:t>0.08 </a:t>
            </a:r>
            <a:r>
              <a:rPr lang="en-US" altLang="zh-TW" dirty="0"/>
              <a:t>(small)</a:t>
            </a:r>
          </a:p>
          <a:p>
            <a:pPr defTabSz="913708">
              <a:defRPr/>
            </a:pPr>
            <a:endParaRPr lang="en-US" altLang="zh-TW" dirty="0"/>
          </a:p>
          <a:p>
            <a:r>
              <a:rPr lang="en-US" altLang="zh-TW" dirty="0" smtClean="0"/>
              <a:t>Math </a:t>
            </a:r>
            <a:r>
              <a:rPr lang="en-US" altLang="zh-TW" baseline="0" dirty="0" smtClean="0"/>
              <a:t>(ref: no grant)</a:t>
            </a:r>
          </a:p>
          <a:p>
            <a:pPr defTabSz="913708">
              <a:defRPr/>
            </a:pPr>
            <a:r>
              <a:rPr lang="en-US" altLang="zh-TW" dirty="0"/>
              <a:t>Full grant:  p= </a:t>
            </a:r>
            <a:r>
              <a:rPr lang="en-US" altLang="zh-TW" dirty="0" smtClean="0"/>
              <a:t>.373, </a:t>
            </a:r>
            <a:r>
              <a:rPr lang="en-US" altLang="zh-TW" baseline="0" dirty="0" smtClean="0"/>
              <a:t>Cohen's d = -0.03</a:t>
            </a:r>
            <a:r>
              <a:rPr lang="en-US" altLang="zh-TW" dirty="0" smtClean="0"/>
              <a:t>, </a:t>
            </a:r>
            <a:r>
              <a:rPr lang="en-US" altLang="zh-TW" dirty="0"/>
              <a:t>r= -</a:t>
            </a:r>
            <a:r>
              <a:rPr lang="en-US" altLang="zh-TW" dirty="0" smtClean="0"/>
              <a:t>0.01 </a:t>
            </a:r>
            <a:r>
              <a:rPr lang="en-US" altLang="zh-TW" dirty="0"/>
              <a:t>(small)</a:t>
            </a:r>
          </a:p>
          <a:p>
            <a:pPr defTabSz="913708">
              <a:defRPr/>
            </a:pPr>
            <a:r>
              <a:rPr lang="en-US" altLang="zh-TW" dirty="0"/>
              <a:t>Half grant: p= .000***, </a:t>
            </a:r>
            <a:r>
              <a:rPr lang="en-US" altLang="zh-TW" baseline="0" dirty="0" smtClean="0"/>
              <a:t>Cohen's d = -0.10</a:t>
            </a:r>
            <a:r>
              <a:rPr lang="en-US" altLang="zh-TW" dirty="0" smtClean="0"/>
              <a:t>, </a:t>
            </a:r>
            <a:r>
              <a:rPr lang="en-US" altLang="zh-TW" dirty="0"/>
              <a:t>r= -</a:t>
            </a:r>
            <a:r>
              <a:rPr lang="en-US" altLang="zh-TW" dirty="0" smtClean="0"/>
              <a:t>0.05 </a:t>
            </a:r>
            <a:r>
              <a:rPr lang="en-US" altLang="zh-TW" dirty="0"/>
              <a:t>(small)</a:t>
            </a:r>
          </a:p>
          <a:p>
            <a:pPr defTabSz="913708">
              <a:defRPr/>
            </a:pPr>
            <a:endParaRPr lang="en-US" altLang="zh-TW" dirty="0"/>
          </a:p>
          <a:p>
            <a:pPr defTabSz="913708">
              <a:defRPr/>
            </a:pPr>
            <a:endParaRPr lang="en-US" altLang="zh-TW" dirty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01852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22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By gender (ref: girl)</a:t>
            </a:r>
          </a:p>
          <a:p>
            <a:r>
              <a:rPr lang="en-US" altLang="zh-TW" dirty="0" smtClean="0"/>
              <a:t>Chinese:  p=</a:t>
            </a:r>
            <a:r>
              <a:rPr lang="en-US" altLang="zh-TW" dirty="0"/>
              <a:t>.000***, Cohen's d= -</a:t>
            </a:r>
            <a:r>
              <a:rPr lang="en-US" altLang="zh-TW" dirty="0" smtClean="0"/>
              <a:t>0.30, </a:t>
            </a:r>
            <a:r>
              <a:rPr lang="en-US" altLang="zh-TW" dirty="0"/>
              <a:t>r= -</a:t>
            </a:r>
            <a:r>
              <a:rPr lang="en-US" altLang="zh-TW" dirty="0" smtClean="0"/>
              <a:t>0.15 </a:t>
            </a:r>
            <a:r>
              <a:rPr lang="en-US" altLang="zh-TW" dirty="0"/>
              <a:t>(small-medium)</a:t>
            </a:r>
          </a:p>
          <a:p>
            <a:r>
              <a:rPr lang="en-US" altLang="zh-TW" dirty="0" smtClean="0"/>
              <a:t>English: p=</a:t>
            </a:r>
            <a:r>
              <a:rPr lang="en-US" altLang="zh-TW" dirty="0"/>
              <a:t>.000***, Cohen's d = -</a:t>
            </a:r>
            <a:r>
              <a:rPr lang="en-US" altLang="zh-TW" dirty="0" smtClean="0"/>
              <a:t>0.30, </a:t>
            </a:r>
            <a:r>
              <a:rPr lang="en-US" altLang="zh-TW" dirty="0"/>
              <a:t>r= -</a:t>
            </a:r>
            <a:r>
              <a:rPr lang="en-US" altLang="zh-TW" dirty="0" smtClean="0"/>
              <a:t>0.15 </a:t>
            </a:r>
            <a:r>
              <a:rPr lang="en-US" altLang="zh-TW" dirty="0"/>
              <a:t>(small-medium)</a:t>
            </a:r>
            <a:endParaRPr lang="en-US" altLang="zh-TW" dirty="0" smtClean="0"/>
          </a:p>
          <a:p>
            <a:r>
              <a:rPr lang="en-US" altLang="zh-TW" dirty="0" smtClean="0"/>
              <a:t>Math: p=.155, </a:t>
            </a:r>
            <a:r>
              <a:rPr lang="en-US" altLang="zh-TW" dirty="0"/>
              <a:t>Cohen's d = </a:t>
            </a:r>
            <a:r>
              <a:rPr lang="en-US" altLang="zh-TW" dirty="0" smtClean="0"/>
              <a:t>0.02, </a:t>
            </a:r>
            <a:r>
              <a:rPr lang="en-US" altLang="zh-TW" dirty="0"/>
              <a:t>r= 0.01 (insignificant)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By level of</a:t>
            </a:r>
            <a:r>
              <a:rPr lang="en-US" altLang="zh-TW" baseline="0" dirty="0" smtClean="0"/>
              <a:t> study (ref: junior)</a:t>
            </a:r>
            <a:endParaRPr lang="en-US" altLang="zh-TW" dirty="0" smtClean="0"/>
          </a:p>
          <a:p>
            <a:r>
              <a:rPr lang="en-US" altLang="zh-TW" dirty="0" smtClean="0"/>
              <a:t>Chinese: p= </a:t>
            </a:r>
            <a:r>
              <a:rPr lang="en-US" altLang="zh-TW" dirty="0"/>
              <a:t>.000***, Cohen's d=-</a:t>
            </a:r>
            <a:r>
              <a:rPr lang="en-US" altLang="zh-TW" dirty="0" smtClean="0"/>
              <a:t>0.32, </a:t>
            </a:r>
            <a:r>
              <a:rPr lang="en-US" altLang="zh-TW" dirty="0"/>
              <a:t>r=-</a:t>
            </a:r>
            <a:r>
              <a:rPr lang="en-US" altLang="zh-TW" dirty="0" smtClean="0"/>
              <a:t>0.16 </a:t>
            </a:r>
            <a:r>
              <a:rPr lang="en-US" altLang="zh-TW" dirty="0"/>
              <a:t>(small-medium)</a:t>
            </a:r>
            <a:endParaRPr lang="en-US" altLang="zh-TW" dirty="0" smtClean="0"/>
          </a:p>
          <a:p>
            <a:r>
              <a:rPr lang="en-US" altLang="zh-TW" dirty="0" smtClean="0"/>
              <a:t>English: p=</a:t>
            </a:r>
            <a:r>
              <a:rPr lang="en-US" altLang="zh-TW" dirty="0"/>
              <a:t>.000***, Cohen's d=- </a:t>
            </a:r>
            <a:r>
              <a:rPr lang="en-US" altLang="zh-TW" dirty="0" smtClean="0"/>
              <a:t>0.21, </a:t>
            </a:r>
            <a:r>
              <a:rPr lang="en-US" altLang="zh-TW" dirty="0"/>
              <a:t>r=-</a:t>
            </a:r>
            <a:r>
              <a:rPr lang="en-US" altLang="zh-TW" dirty="0" smtClean="0"/>
              <a:t>0.10 </a:t>
            </a:r>
            <a:r>
              <a:rPr lang="en-US" altLang="zh-TW" dirty="0"/>
              <a:t>(small-medium) </a:t>
            </a:r>
            <a:endParaRPr lang="zh-TW" altLang="zh-TW" dirty="0"/>
          </a:p>
          <a:p>
            <a:r>
              <a:rPr lang="en-US" altLang="zh-TW" dirty="0" smtClean="0"/>
              <a:t>Math: p=</a:t>
            </a:r>
            <a:r>
              <a:rPr lang="en-US" altLang="zh-TW" dirty="0"/>
              <a:t>.000***, Cohen's d=-</a:t>
            </a:r>
            <a:r>
              <a:rPr lang="en-US" altLang="zh-TW" dirty="0" smtClean="0"/>
              <a:t>0.13, </a:t>
            </a:r>
            <a:r>
              <a:rPr lang="en-US" altLang="zh-TW" dirty="0"/>
              <a:t>r=-</a:t>
            </a:r>
            <a:r>
              <a:rPr lang="en-US" altLang="zh-TW" dirty="0" smtClean="0"/>
              <a:t>0.06 </a:t>
            </a:r>
            <a:r>
              <a:rPr lang="en-US" altLang="zh-TW" dirty="0"/>
              <a:t>(small) </a:t>
            </a:r>
            <a:endParaRPr lang="zh-TW" altLang="zh-TW" dirty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01852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23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By level of study (ref:</a:t>
            </a:r>
            <a:r>
              <a:rPr lang="en-US" altLang="zh-TW" baseline="0" dirty="0" smtClean="0"/>
              <a:t> junior) </a:t>
            </a:r>
            <a:endParaRPr lang="en-US" altLang="zh-TW" dirty="0" smtClean="0"/>
          </a:p>
          <a:p>
            <a:r>
              <a:rPr lang="en-US" altLang="zh-TW" dirty="0" smtClean="0"/>
              <a:t>Parents: p= .000***, Cohen's d= -0.28, r=-0.14 (small-medium) </a:t>
            </a:r>
          </a:p>
          <a:p>
            <a:r>
              <a:rPr lang="en-US" altLang="zh-TW" dirty="0" smtClean="0"/>
              <a:t>Friends: p= .517, Cohen's d= -0.01, r= -0.01 (insignificant)</a:t>
            </a:r>
          </a:p>
          <a:p>
            <a:pPr defTabSz="913708">
              <a:defRPr/>
            </a:pPr>
            <a:r>
              <a:rPr lang="en-US" altLang="zh-TW" dirty="0" smtClean="0"/>
              <a:t>Teachers: p=.000***, Cohen's d= -0.13, r= -0.07 (small)</a:t>
            </a:r>
          </a:p>
          <a:p>
            <a:pPr defTabSz="913708">
              <a:defRPr/>
            </a:pPr>
            <a:r>
              <a:rPr lang="en-US" altLang="zh-TW" dirty="0" smtClean="0"/>
              <a:t>Self: p= .000***, Cohen's d= -0.14, r=-0.07 (small)</a:t>
            </a:r>
          </a:p>
          <a:p>
            <a:pPr defTabSz="913708">
              <a:defRPr/>
            </a:pPr>
            <a:endParaRPr lang="zh-TW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01852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By text book assistance </a:t>
            </a:r>
          </a:p>
          <a:p>
            <a:r>
              <a:rPr lang="en-US" altLang="zh-TW" dirty="0" smtClean="0"/>
              <a:t>Parents: p= .000***,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F(2,13669)=15.415</a:t>
            </a:r>
            <a:r>
              <a:rPr lang="en-US" altLang="zh-TW" dirty="0" smtClean="0"/>
              <a:t>, eta= .047, eta squared=.002 (small)</a:t>
            </a:r>
          </a:p>
          <a:p>
            <a:r>
              <a:rPr lang="en-US" altLang="zh-TW" dirty="0" smtClean="0"/>
              <a:t>Friends: p= .376,</a:t>
            </a:r>
            <a:r>
              <a:rPr lang="en-US" altLang="zh-TW" baseline="0" dirty="0" smtClean="0"/>
              <a:t>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F(2,13666)=0.978</a:t>
            </a:r>
            <a:r>
              <a:rPr lang="en-US" altLang="zh-TW" dirty="0" smtClean="0"/>
              <a:t>, eta= .012, eta squared=.000 (insignificant)</a:t>
            </a:r>
          </a:p>
          <a:p>
            <a:r>
              <a:rPr lang="en-US" altLang="zh-TW" dirty="0" smtClean="0"/>
              <a:t>Teachers: p=.005**,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F(2,13590)=5.290</a:t>
            </a:r>
            <a:r>
              <a:rPr lang="en-US" altLang="zh-TW" dirty="0" smtClean="0"/>
              <a:t>, eta= .028, eta squared=.001 (small)</a:t>
            </a:r>
          </a:p>
          <a:p>
            <a:r>
              <a:rPr lang="en-US" altLang="zh-TW" dirty="0" smtClean="0"/>
              <a:t>Self: p= .371,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F(2,13657)=0.990</a:t>
            </a:r>
            <a:r>
              <a:rPr lang="en-US" altLang="zh-TW" dirty="0" smtClean="0"/>
              <a:t>, eta= .012, eta squared=.000 (insignificant)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~~~~~~~~~~~~~~~~~~~~~~~~~~~~~~~~~~~~~~~~~~~~~~~~~~~~~~~~~~~~~~~~~~~~~~~~~~~~~~~~~</a:t>
            </a:r>
          </a:p>
          <a:p>
            <a:r>
              <a:rPr lang="en-US" altLang="zh-TW" dirty="0" smtClean="0"/>
              <a:t>Parents</a:t>
            </a:r>
            <a:r>
              <a:rPr lang="en-US" altLang="zh-TW" baseline="0" dirty="0" smtClean="0"/>
              <a:t> (ref: non grant)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baseline="0" dirty="0" smtClean="0"/>
              <a:t>Full grant: </a:t>
            </a:r>
            <a:r>
              <a:rPr lang="en-US" altLang="zh-TW" dirty="0" smtClean="0"/>
              <a:t>p= .000***, Cohen's d= -0.11, r=-0.05 (small) </a:t>
            </a:r>
          </a:p>
          <a:p>
            <a:r>
              <a:rPr lang="en-US" altLang="zh-TW" baseline="0" dirty="0" smtClean="0"/>
              <a:t>Half grant: </a:t>
            </a:r>
            <a:r>
              <a:rPr lang="en-US" altLang="zh-TW" dirty="0" smtClean="0"/>
              <a:t>p= .026**, Cohen's d= -0.06, r=-0.03 (small) </a:t>
            </a:r>
            <a:endParaRPr lang="en-US" altLang="zh-TW" baseline="0" dirty="0" smtClean="0"/>
          </a:p>
          <a:p>
            <a:endParaRPr lang="en-US" altLang="zh-TW" baseline="0" dirty="0" smtClean="0"/>
          </a:p>
          <a:p>
            <a:r>
              <a:rPr lang="en-US" altLang="zh-TW" baseline="0" dirty="0" smtClean="0"/>
              <a:t>Teachers (ref: non grant)</a:t>
            </a:r>
            <a:endParaRPr lang="en-US" altLang="zh-TW" dirty="0" smtClean="0"/>
          </a:p>
          <a:p>
            <a:r>
              <a:rPr lang="en-US" altLang="zh-TW" baseline="0" dirty="0" smtClean="0"/>
              <a:t>Full grant: </a:t>
            </a:r>
            <a:r>
              <a:rPr lang="en-US" altLang="zh-TW" dirty="0" smtClean="0"/>
              <a:t>p= .030**, Cohen's d= 0.05, r=0.03 (small) </a:t>
            </a:r>
            <a:endParaRPr lang="en-US" altLang="zh-TW" baseline="0" dirty="0" smtClean="0"/>
          </a:p>
          <a:p>
            <a:r>
              <a:rPr lang="en-US" altLang="zh-TW" baseline="0" dirty="0" smtClean="0"/>
              <a:t>Half grant: </a:t>
            </a:r>
            <a:r>
              <a:rPr lang="en-US" altLang="zh-TW" dirty="0" smtClean="0"/>
              <a:t>p= .527, Cohen's d= -0.03, r=-0.01(insignificant) </a:t>
            </a:r>
            <a:endParaRPr lang="en-US" altLang="zh-TW" baseline="0" dirty="0" smtClean="0"/>
          </a:p>
          <a:p>
            <a:pPr defTabSz="913708">
              <a:defRPr/>
            </a:pPr>
            <a:endParaRPr lang="zh-TW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01852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25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By student group (ref: HKMCS)</a:t>
            </a:r>
          </a:p>
          <a:p>
            <a:r>
              <a:rPr lang="en-US" altLang="zh-TW" dirty="0" smtClean="0"/>
              <a:t>Parents: p= .000***,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F(2,14136)=8.457</a:t>
            </a:r>
            <a:r>
              <a:rPr lang="en-US" altLang="zh-TW" dirty="0" smtClean="0"/>
              <a:t>, eta= .035, eta squared=.001 (small)</a:t>
            </a:r>
          </a:p>
          <a:p>
            <a:r>
              <a:rPr lang="en-US" altLang="zh-TW" dirty="0" smtClean="0"/>
              <a:t>Friends: p= .000***,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F(2,14133)=8.093</a:t>
            </a:r>
            <a:r>
              <a:rPr lang="en-US" altLang="zh-TW" dirty="0" smtClean="0"/>
              <a:t>, eta= .034, eta squared=.001 (small)</a:t>
            </a:r>
          </a:p>
          <a:p>
            <a:r>
              <a:rPr lang="en-US" altLang="zh-TW" dirty="0" smtClean="0"/>
              <a:t>Teachers: p=.000***,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F(2,14054)=53.777</a:t>
            </a:r>
            <a:r>
              <a:rPr lang="en-US" altLang="zh-TW" dirty="0" smtClean="0"/>
              <a:t>, eta= .087, eta squared=.008 (small)</a:t>
            </a:r>
          </a:p>
          <a:p>
            <a:r>
              <a:rPr lang="en-US" altLang="zh-TW" dirty="0" smtClean="0"/>
              <a:t>Self: p= .000***,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F(2,14120)=29.619</a:t>
            </a:r>
            <a:r>
              <a:rPr lang="en-US" altLang="zh-TW" dirty="0" smtClean="0"/>
              <a:t>, eta= .065, eta squared=.004 (small)</a:t>
            </a:r>
          </a:p>
          <a:p>
            <a:pPr defTabSz="913708">
              <a:defRPr/>
            </a:pPr>
            <a:endParaRPr lang="zh-TW" altLang="zh-TW" dirty="0"/>
          </a:p>
          <a:p>
            <a:r>
              <a:rPr lang="en-US" altLang="zh-TW" dirty="0" smtClean="0"/>
              <a:t>~~~~~~~~~~~~~~~~~~~~~~~~~~~~~~~~~~~~~~~~~~~~~~~~~~~~~</a:t>
            </a:r>
          </a:p>
          <a:p>
            <a:r>
              <a:rPr lang="en-US" altLang="zh-TW" dirty="0" smtClean="0"/>
              <a:t>Parents (ref: HKMCS)</a:t>
            </a:r>
          </a:p>
          <a:p>
            <a:pPr defTabSz="913708">
              <a:defRPr/>
            </a:pPr>
            <a:r>
              <a:rPr lang="en-US" altLang="zh-TW" dirty="0" smtClean="0"/>
              <a:t>CIS: p= .937,</a:t>
            </a:r>
            <a:r>
              <a:rPr lang="en-US" altLang="zh-TW" baseline="0" dirty="0" smtClean="0"/>
              <a:t> Cohen's d = 0.01, r= 0.00 (insignificant)</a:t>
            </a:r>
          </a:p>
          <a:p>
            <a:pPr defTabSz="913708">
              <a:defRPr/>
            </a:pPr>
            <a:r>
              <a:rPr lang="en-US" altLang="zh-TW" dirty="0" smtClean="0"/>
              <a:t>CBS: p= .001**, </a:t>
            </a:r>
            <a:r>
              <a:rPr lang="en-US" altLang="zh-TW" baseline="0" dirty="0" smtClean="0"/>
              <a:t>Cohen's d = 0.15, r= 0.08 (small)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Friends</a:t>
            </a:r>
            <a:r>
              <a:rPr lang="en-US" altLang="zh-TW" baseline="0" dirty="0" smtClean="0"/>
              <a:t> (ref: HKMCS)</a:t>
            </a:r>
          </a:p>
          <a:p>
            <a:pPr defTabSz="913708">
              <a:defRPr/>
            </a:pPr>
            <a:r>
              <a:rPr lang="en-US" altLang="zh-TW" dirty="0" smtClean="0"/>
              <a:t>CIS: p= .546,</a:t>
            </a:r>
            <a:r>
              <a:rPr lang="en-US" altLang="zh-TW" baseline="0" dirty="0" smtClean="0"/>
              <a:t> Cohen's d = 0.03, r= 0.01 (insignificant)</a:t>
            </a:r>
          </a:p>
          <a:p>
            <a:pPr defTabSz="913708">
              <a:defRPr/>
            </a:pPr>
            <a:r>
              <a:rPr lang="en-US" altLang="zh-TW" dirty="0" smtClean="0"/>
              <a:t>CBS: p= .001**, </a:t>
            </a:r>
            <a:r>
              <a:rPr lang="en-US" altLang="zh-TW" baseline="0" dirty="0" smtClean="0"/>
              <a:t>Cohen's d = 0.16, r= 0.08 (small)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Teachers (ref:</a:t>
            </a:r>
            <a:r>
              <a:rPr lang="en-US" altLang="zh-TW" baseline="0" dirty="0" smtClean="0"/>
              <a:t> HKMCS)</a:t>
            </a:r>
          </a:p>
          <a:p>
            <a:pPr defTabSz="913708">
              <a:defRPr/>
            </a:pPr>
            <a:r>
              <a:rPr lang="en-US" altLang="zh-TW" dirty="0" smtClean="0"/>
              <a:t>CIS: p= .000***,</a:t>
            </a:r>
            <a:r>
              <a:rPr lang="en-US" altLang="zh-TW" baseline="0" dirty="0" smtClean="0"/>
              <a:t> Cohen's d = 0.20, r= 0.10 (small-medium)</a:t>
            </a:r>
          </a:p>
          <a:p>
            <a:pPr defTabSz="913708">
              <a:defRPr/>
            </a:pPr>
            <a:r>
              <a:rPr lang="en-US" altLang="zh-TW" dirty="0" smtClean="0"/>
              <a:t>CBS: p= .000***, </a:t>
            </a:r>
            <a:r>
              <a:rPr lang="en-US" altLang="zh-TW" baseline="0" dirty="0" smtClean="0"/>
              <a:t>Cohen's d = 0.27, r= 0.14 (small-medium) 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/>
              <a:t>Self (ref: HKMCS)</a:t>
            </a:r>
          </a:p>
          <a:p>
            <a:pPr defTabSz="913708">
              <a:defRPr/>
            </a:pPr>
            <a:r>
              <a:rPr lang="en-US" altLang="zh-TW" dirty="0" smtClean="0"/>
              <a:t>CIS: p= .000***,</a:t>
            </a:r>
            <a:r>
              <a:rPr lang="en-US" altLang="zh-TW" baseline="0" dirty="0" smtClean="0"/>
              <a:t> Cohen's d = 0.15, r= 0.07 (small)</a:t>
            </a:r>
          </a:p>
          <a:p>
            <a:pPr defTabSz="913708">
              <a:defRPr/>
            </a:pPr>
            <a:r>
              <a:rPr lang="en-US" altLang="zh-TW" dirty="0" smtClean="0"/>
              <a:t>CBS: p= .000***, </a:t>
            </a:r>
            <a:r>
              <a:rPr lang="en-US" altLang="zh-TW" baseline="0" dirty="0" smtClean="0"/>
              <a:t>Cohen's d = 0.21, r= 0.11 (small-medium) 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01852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307521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27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37353936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28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022246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29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0222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8D29-4FC3-4326-A1DC-42EAC3A3DF00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08293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8D29-4FC3-4326-A1DC-42EAC3A3DF00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2888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>
                <a:solidFill>
                  <a:prstClr val="black"/>
                </a:solidFill>
              </a:rPr>
              <a:pPr/>
              <a:t>31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0014316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>
                <a:solidFill>
                  <a:prstClr val="black"/>
                </a:solidFill>
              </a:rPr>
              <a:pPr/>
              <a:t>32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72900098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>
                <a:solidFill>
                  <a:prstClr val="black"/>
                </a:solidFill>
              </a:rPr>
              <a:pPr/>
              <a:t>33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6251687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>
                <a:solidFill>
                  <a:prstClr val="black"/>
                </a:solidFill>
              </a:rPr>
              <a:pPr/>
              <a:t>34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625168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4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44837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5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The meaning of Cohen's d (Cohen, 1988):</a:t>
            </a:r>
          </a:p>
          <a:p>
            <a:r>
              <a:rPr lang="en-US" altLang="zh-TW" dirty="0" smtClean="0"/>
              <a:t>0.8 = large (8/10 of a standard deviation unit)</a:t>
            </a:r>
          </a:p>
          <a:p>
            <a:r>
              <a:rPr lang="en-US" altLang="zh-TW" dirty="0" smtClean="0"/>
              <a:t>0.5 = moderate (1/2 of a standard deviation)</a:t>
            </a:r>
          </a:p>
          <a:p>
            <a:r>
              <a:rPr lang="en-US" altLang="zh-TW" dirty="0" smtClean="0"/>
              <a:t>0.2 = small (1/5 of a standard deviation)</a:t>
            </a:r>
          </a:p>
          <a:p>
            <a:endParaRPr lang="en-US" altLang="zh-TW" dirty="0" smtClean="0"/>
          </a:p>
          <a:p>
            <a:pPr defTabSz="913708">
              <a:defRPr/>
            </a:pPr>
            <a:r>
              <a:rPr lang="en-US" altLang="zh-TW" dirty="0" smtClean="0"/>
              <a:t>The meaning of eta squared (Cohen, 1988):</a:t>
            </a:r>
          </a:p>
          <a:p>
            <a:r>
              <a:rPr lang="en-US" altLang="zh-TW" dirty="0" smtClean="0"/>
              <a:t>0.01 = small, 0.06 = medium, 0.13 = large</a:t>
            </a: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52593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/>
              <a:pPr/>
              <a:t>6</a:t>
            </a:fld>
            <a:endParaRPr lang="en-US" altLang="zh-TW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By student group</a:t>
            </a:r>
            <a:endParaRPr lang="en-US" altLang="zh-TW" baseline="0" dirty="0" smtClean="0"/>
          </a:p>
          <a:p>
            <a:r>
              <a:rPr lang="en-US" altLang="zh-TW" dirty="0" smtClean="0"/>
              <a:t>Spiritual health: p= .012**,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F(2,14162)=4.395</a:t>
            </a:r>
            <a:r>
              <a:rPr lang="en-US" altLang="zh-TW" dirty="0" smtClean="0"/>
              <a:t>, eta=.025, eta squared=.001(small)</a:t>
            </a:r>
          </a:p>
          <a:p>
            <a:r>
              <a:rPr lang="en-US" altLang="zh-TW" dirty="0" smtClean="0"/>
              <a:t>School</a:t>
            </a:r>
            <a:r>
              <a:rPr lang="en-US" altLang="zh-TW" baseline="0" dirty="0" smtClean="0"/>
              <a:t> engagement</a:t>
            </a:r>
            <a:r>
              <a:rPr lang="en-US" altLang="zh-TW" dirty="0" smtClean="0"/>
              <a:t>: p=.000***, </a:t>
            </a:r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F(2,14148)=30.332</a:t>
            </a:r>
            <a:r>
              <a:rPr lang="en-US" altLang="zh-TW" dirty="0" smtClean="0"/>
              <a:t>, eta=.065, eta squared=.004 (small to medium)</a:t>
            </a:r>
          </a:p>
          <a:p>
            <a:pPr defTabSz="913708">
              <a:defRPr/>
            </a:pPr>
            <a:endParaRPr lang="zh-TW" altLang="zh-TW" dirty="0" smtClean="0"/>
          </a:p>
          <a:p>
            <a:r>
              <a:rPr lang="en-US" altLang="zh-TW" dirty="0" smtClean="0"/>
              <a:t>~~~~~~~~~~~~~~~~~~~~~~~~~~~~~~~~~~~~~~~~~~~~~~~~~~~~~~~~~~~~~~~~~~~~~~~~~~~~~~</a:t>
            </a:r>
          </a:p>
          <a:p>
            <a:r>
              <a:rPr lang="en-US" altLang="zh-TW" dirty="0" smtClean="0"/>
              <a:t>Spiritual health (ref:</a:t>
            </a:r>
            <a:r>
              <a:rPr lang="en-US" altLang="zh-TW" baseline="0" dirty="0" smtClean="0"/>
              <a:t> HKMCS)</a:t>
            </a:r>
          </a:p>
          <a:p>
            <a:pPr defTabSz="913708">
              <a:defRPr/>
            </a:pPr>
            <a:r>
              <a:rPr lang="en-US" altLang="zh-TW" dirty="0" smtClean="0"/>
              <a:t>CIS: p= .012**,</a:t>
            </a:r>
            <a:r>
              <a:rPr lang="en-US" altLang="zh-TW" baseline="0" dirty="0" smtClean="0"/>
              <a:t> Cohen's d = -0.07, r=-0.04 (small)</a:t>
            </a:r>
          </a:p>
          <a:p>
            <a:pPr defTabSz="913708">
              <a:defRPr/>
            </a:pPr>
            <a:r>
              <a:rPr lang="en-US" altLang="zh-TW" dirty="0" smtClean="0"/>
              <a:t>CBS: p= .974, </a:t>
            </a:r>
            <a:r>
              <a:rPr lang="en-US" altLang="zh-TW" baseline="0" dirty="0" smtClean="0"/>
              <a:t>Cohen's d = -0.01, r=-0.00 (insignificant)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School</a:t>
            </a:r>
            <a:r>
              <a:rPr lang="en-US" altLang="zh-TW" baseline="0" dirty="0" smtClean="0"/>
              <a:t> engagement</a:t>
            </a:r>
            <a:r>
              <a:rPr lang="en-US" altLang="zh-TW" dirty="0" smtClean="0"/>
              <a:t>(ref:</a:t>
            </a:r>
            <a:r>
              <a:rPr lang="en-US" altLang="zh-TW" baseline="0" dirty="0" smtClean="0"/>
              <a:t> HKMCS)</a:t>
            </a:r>
          </a:p>
          <a:p>
            <a:pPr defTabSz="913708">
              <a:defRPr/>
            </a:pPr>
            <a:r>
              <a:rPr lang="en-US" altLang="zh-TW" dirty="0" smtClean="0"/>
              <a:t>CIS: p= .000**,</a:t>
            </a:r>
            <a:r>
              <a:rPr lang="en-US" altLang="zh-TW" baseline="0" dirty="0" smtClean="0"/>
              <a:t> Cohen's d = 0.12, r= 0.06 (small)</a:t>
            </a:r>
          </a:p>
          <a:p>
            <a:pPr defTabSz="913708">
              <a:defRPr/>
            </a:pPr>
            <a:r>
              <a:rPr lang="en-US" altLang="zh-TW" dirty="0" smtClean="0"/>
              <a:t>CBS: p= .000***, </a:t>
            </a:r>
            <a:r>
              <a:rPr lang="en-US" altLang="zh-TW" baseline="0" dirty="0" smtClean="0"/>
              <a:t>Cohen's d = 0.26, r= 0.13 (small to medium)</a:t>
            </a:r>
            <a:endParaRPr lang="en-US" altLang="zh-TW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99349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>
                <a:solidFill>
                  <a:prstClr val="black"/>
                </a:solidFill>
              </a:rPr>
              <a:pPr/>
              <a:t>7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3708">
              <a:defRPr/>
            </a:pPr>
            <a:r>
              <a:rPr lang="en-US" altLang="zh-TW" dirty="0" smtClean="0"/>
              <a:t>By religious faith (ref: religious)</a:t>
            </a:r>
          </a:p>
          <a:p>
            <a:pPr defTabSz="913708">
              <a:defRPr/>
            </a:pPr>
            <a:r>
              <a:rPr lang="en-US" altLang="zh-TW" dirty="0" smtClean="0"/>
              <a:t>Spiritual health: p=.000***, </a:t>
            </a:r>
            <a:r>
              <a:rPr lang="en-US" altLang="zh-TW" baseline="0" dirty="0" smtClean="0"/>
              <a:t>Cohen's d = -</a:t>
            </a:r>
            <a:r>
              <a:rPr lang="en-US" altLang="zh-TW" dirty="0" smtClean="0"/>
              <a:t>0.64, r= -0.31 (medium- large)</a:t>
            </a:r>
          </a:p>
          <a:p>
            <a:pPr defTabSz="913708">
              <a:defRPr/>
            </a:pPr>
            <a:r>
              <a:rPr lang="en-US" altLang="zh-TW" dirty="0" smtClean="0"/>
              <a:t>School</a:t>
            </a:r>
            <a:r>
              <a:rPr lang="en-US" altLang="zh-TW" baseline="0" dirty="0" smtClean="0"/>
              <a:t> engagement</a:t>
            </a:r>
            <a:r>
              <a:rPr lang="en-US" altLang="zh-TW" dirty="0" smtClean="0"/>
              <a:t>: p=.000***, </a:t>
            </a:r>
            <a:r>
              <a:rPr lang="en-US" altLang="zh-TW" baseline="0" dirty="0" smtClean="0"/>
              <a:t>Cohen's d= -0.14</a:t>
            </a:r>
            <a:r>
              <a:rPr lang="en-US" altLang="zh-TW" dirty="0" smtClean="0"/>
              <a:t>, r= -0.07 (small)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970306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BAE702-FF2E-4834-86BE-76B8544C8C6E}" type="slidenum">
              <a:rPr lang="en-US" altLang="zh-TW">
                <a:solidFill>
                  <a:prstClr val="black"/>
                </a:solidFill>
              </a:rPr>
              <a:pPr/>
              <a:t>8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defTabSz="913708">
              <a:defRPr/>
            </a:pPr>
            <a:r>
              <a:rPr lang="en-US" altLang="zh-TW" dirty="0" smtClean="0"/>
              <a:t>By gender (ref: girls)</a:t>
            </a:r>
          </a:p>
          <a:p>
            <a:pPr defTabSz="913708">
              <a:defRPr/>
            </a:pPr>
            <a:r>
              <a:rPr lang="en-US" altLang="zh-TW" dirty="0" smtClean="0"/>
              <a:t>Spiritual health: p=.000***, </a:t>
            </a:r>
            <a:r>
              <a:rPr lang="en-US" altLang="zh-TW" baseline="0" dirty="0" smtClean="0"/>
              <a:t>Cohen's d = -</a:t>
            </a:r>
            <a:r>
              <a:rPr lang="en-US" altLang="zh-TW" dirty="0" smtClean="0"/>
              <a:t>0.20, r= -0.10 (small)</a:t>
            </a:r>
          </a:p>
          <a:p>
            <a:pPr defTabSz="913708">
              <a:defRPr/>
            </a:pPr>
            <a:r>
              <a:rPr lang="en-US" altLang="zh-TW" dirty="0" smtClean="0"/>
              <a:t>School</a:t>
            </a:r>
            <a:r>
              <a:rPr lang="en-US" altLang="zh-TW" baseline="0" dirty="0" smtClean="0"/>
              <a:t> engagement</a:t>
            </a:r>
            <a:r>
              <a:rPr lang="en-US" altLang="zh-TW" dirty="0" smtClean="0"/>
              <a:t>: p=.000***, </a:t>
            </a:r>
            <a:r>
              <a:rPr lang="en-US" altLang="zh-TW" baseline="0" dirty="0" smtClean="0"/>
              <a:t>Cohen's d= -0.21</a:t>
            </a:r>
            <a:r>
              <a:rPr lang="en-US" altLang="zh-TW" dirty="0" smtClean="0"/>
              <a:t>, r= -0.11 (small - medium)</a:t>
            </a:r>
          </a:p>
        </p:txBody>
      </p:sp>
    </p:spTree>
    <p:extLst>
      <p:ext uri="{BB962C8B-B14F-4D97-AF65-F5344CB8AC3E}">
        <p14:creationId xmlns:p14="http://schemas.microsoft.com/office/powerpoint/2010/main" val="2883596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3708">
              <a:defRPr/>
            </a:pPr>
            <a:r>
              <a:rPr lang="en-US" altLang="zh-TW" dirty="0" smtClean="0"/>
              <a:t>By grade level (ref: juniors)</a:t>
            </a:r>
          </a:p>
          <a:p>
            <a:pPr defTabSz="913708">
              <a:defRPr/>
            </a:pPr>
            <a:r>
              <a:rPr lang="en-US" altLang="zh-TW" dirty="0" smtClean="0"/>
              <a:t>Spiritual health: p=.000***, </a:t>
            </a:r>
            <a:r>
              <a:rPr lang="en-US" altLang="zh-TW" baseline="0" dirty="0" smtClean="0"/>
              <a:t>Cohen's d = -</a:t>
            </a:r>
            <a:r>
              <a:rPr lang="en-US" altLang="zh-TW" dirty="0" smtClean="0"/>
              <a:t>0.14, r= -0.07 (small)</a:t>
            </a:r>
          </a:p>
          <a:p>
            <a:pPr defTabSz="913708">
              <a:defRPr/>
            </a:pPr>
            <a:r>
              <a:rPr lang="en-US" altLang="zh-TW" dirty="0" smtClean="0"/>
              <a:t>School</a:t>
            </a:r>
            <a:r>
              <a:rPr lang="en-US" altLang="zh-TW" baseline="0" dirty="0" smtClean="0"/>
              <a:t> engagement</a:t>
            </a:r>
            <a:r>
              <a:rPr lang="en-US" altLang="zh-TW" dirty="0" smtClean="0"/>
              <a:t>: p=.000***, </a:t>
            </a:r>
            <a:r>
              <a:rPr lang="en-US" altLang="zh-TW" baseline="0" dirty="0" smtClean="0"/>
              <a:t>Cohen's d= -0.18</a:t>
            </a:r>
            <a:r>
              <a:rPr lang="en-US" altLang="zh-TW" dirty="0" smtClean="0"/>
              <a:t>, r= -0.09 (small)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018D29-4FC3-4326-A1DC-42EAC3A3DF0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121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dirty="0" smtClean="0"/>
              <a:t>Click to edit Master subtitle style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41DD7-FEE7-4C9F-8047-F812C007C129}" type="datetime1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1046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3E2340-8895-4223-9DFE-6E9FEDCD2209}" type="datetime1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86701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D15F-52B2-4184-A338-C69E07C4CA63}" type="datetime1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318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F011F-37B3-4F27-B696-29834945F5C3}" type="datetime1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406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4586C-C823-43EA-9585-C84551B7DAD3}" type="datetime1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7741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3B0F-3DB1-4D94-AE81-617F381D4B43}" type="datetime1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618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38057D-6DF7-4FB3-9D08-73A84225F83F}" type="datetime1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195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CD4A-5F26-4B76-BD53-40F4096DEB01}" type="datetime1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6419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F24D1-F61E-4355-BDF9-1650A3FCABE5}" type="datetime1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404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C84A1-2FED-4C70-99AA-6344FB5A095A}" type="datetime1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1701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53A3-AB0F-4854-AA5B-EAA153A7ED54}" type="datetime1">
              <a:rPr lang="zh-TW" altLang="en-US" smtClean="0"/>
              <a:t>2016/6/7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4960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6545" y="143635"/>
            <a:ext cx="8155577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dirty="0" smtClean="0"/>
              <a:t>Click to edit Master title style</a:t>
            </a:r>
            <a:endParaRPr lang="zh-TW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 dirty="0" smtClean="0"/>
              <a:t>Click to edit Master text styles</a:t>
            </a:r>
          </a:p>
          <a:p>
            <a:pPr lvl="1"/>
            <a:r>
              <a:rPr lang="en-US" altLang="zh-TW" dirty="0" smtClean="0"/>
              <a:t>Second level</a:t>
            </a:r>
          </a:p>
          <a:p>
            <a:pPr lvl="2"/>
            <a:r>
              <a:rPr lang="en-US" altLang="zh-TW" dirty="0" smtClean="0"/>
              <a:t>Third level</a:t>
            </a:r>
          </a:p>
          <a:p>
            <a:pPr lvl="3"/>
            <a:r>
              <a:rPr lang="en-US" altLang="zh-TW" dirty="0" smtClean="0"/>
              <a:t>Fourth level</a:t>
            </a:r>
          </a:p>
          <a:p>
            <a:pPr lvl="4"/>
            <a:r>
              <a:rPr lang="en-US" altLang="zh-TW" dirty="0" smtClean="0"/>
              <a:t>Fifth level</a:t>
            </a:r>
            <a:endParaRPr lang="zh-TW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F6B339-BB21-4F4D-A257-EE5387B3286D}" type="datetime1">
              <a:rPr lang="zh-TW" altLang="en-US" smtClean="0"/>
              <a:t>2016/6/7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2846C-2FEA-4FC6-90FA-DC4E52614A6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955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3.png"/><Relationship Id="rId5" Type="http://schemas.openxmlformats.org/officeDocument/2006/relationships/chart" Target="../charts/chart6.xml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chart" Target="../charts/char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chart" Target="../charts/chart8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6" Type="http://schemas.openxmlformats.org/officeDocument/2006/relationships/chart" Target="../charts/chart9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chart" Target="../charts/chart10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Relationship Id="rId6" Type="http://schemas.openxmlformats.org/officeDocument/2006/relationships/chart" Target="../charts/chart1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Relationship Id="rId6" Type="http://schemas.openxmlformats.org/officeDocument/2006/relationships/chart" Target="../charts/chart1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0.xml"/><Relationship Id="rId6" Type="http://schemas.openxmlformats.org/officeDocument/2006/relationships/chart" Target="../charts/chart1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2.xml"/><Relationship Id="rId6" Type="http://schemas.openxmlformats.org/officeDocument/2006/relationships/chart" Target="../charts/chart1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chart" Target="../charts/chart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4.xml"/><Relationship Id="rId6" Type="http://schemas.openxmlformats.org/officeDocument/2006/relationships/chart" Target="../charts/chart15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chart" Target="../charts/chart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7.xml"/><Relationship Id="rId6" Type="http://schemas.openxmlformats.org/officeDocument/2006/relationships/chart" Target="../charts/chart1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0.xml"/><Relationship Id="rId6" Type="http://schemas.openxmlformats.org/officeDocument/2006/relationships/chart" Target="../charts/chart19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2.xml"/><Relationship Id="rId6" Type="http://schemas.openxmlformats.org/officeDocument/2006/relationships/chart" Target="../charts/chart20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4.xml"/><Relationship Id="rId6" Type="http://schemas.openxmlformats.org/officeDocument/2006/relationships/chart" Target="../charts/chart2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6.xml"/><Relationship Id="rId6" Type="http://schemas.openxmlformats.org/officeDocument/2006/relationships/chart" Target="../charts/chart2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8.xml"/><Relationship Id="rId6" Type="http://schemas.openxmlformats.org/officeDocument/2006/relationships/chart" Target="../charts/chart2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0.xml"/><Relationship Id="rId6" Type="http://schemas.openxmlformats.org/officeDocument/2006/relationships/chart" Target="../charts/chart2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2.xml"/><Relationship Id="rId6" Type="http://schemas.openxmlformats.org/officeDocument/2006/relationships/chart" Target="../charts/chart25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4.xml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5.xml"/><Relationship Id="rId6" Type="http://schemas.openxmlformats.org/officeDocument/2006/relationships/chart" Target="../charts/chart26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chart" Target="../charts/chart2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6.xml"/><Relationship Id="rId6" Type="http://schemas.openxmlformats.org/officeDocument/2006/relationships/chart" Target="../charts/chart2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9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60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chart" Target="../charts/chart2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chart" Target="../charts/chart3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chart" Target="../charts/chart4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.png"/><Relationship Id="rId5" Type="http://schemas.openxmlformats.org/officeDocument/2006/relationships/chart" Target="../charts/chart5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184931" y="60206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2016</a:t>
            </a:r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altLang="zh-CN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CN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6475" y="1270792"/>
            <a:ext cx="9036496" cy="4924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zh-TW" altLang="en-US" sz="2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4611" y="1720252"/>
            <a:ext cx="8330959" cy="174931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38000"/>
              </a:prstClr>
            </a:outerShdw>
          </a:effectLst>
        </p:spPr>
        <p:txBody>
          <a:bodyPr wrap="square" lIns="101710" tIns="50856" rIns="101710" bIns="50856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zh-TW" altLang="en-US" sz="2800" b="1" dirty="0">
                <a:ln w="11430"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研究成果新聞發佈會  </a:t>
            </a:r>
            <a:endParaRPr lang="en-US" altLang="zh-TW" sz="2800" b="1" dirty="0" smtClean="0">
              <a:ln w="11430"/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zh-TW" altLang="en-US" sz="2800" b="1" dirty="0" smtClean="0">
                <a:ln w="11430"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福祉與共同成功</a:t>
            </a:r>
            <a:r>
              <a:rPr lang="en-US" altLang="zh-TW" sz="2800" b="1" dirty="0" smtClean="0">
                <a:ln w="11430"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800" b="1" dirty="0" smtClean="0">
                <a:ln w="11430"/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香港主流及非主流中學生的學校及社會參與模式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altLang="zh-CN" b="1" dirty="0" smtClean="0">
              <a:ln w="11430"/>
              <a:solidFill>
                <a:schemeClr val="bg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1570" y="3566324"/>
            <a:ext cx="778586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袁月梅博士 </a:t>
            </a:r>
            <a:r>
              <a:rPr lang="en-US" altLang="zh-CN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首席研究員</a:t>
            </a:r>
            <a:r>
              <a:rPr lang="en-US" altLang="zh-CN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香港教育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教育政策與領導學系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副教授及副系主任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CN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阮衛華博士</a:t>
            </a:r>
            <a:r>
              <a:rPr lang="en-US" altLang="zh-CN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(</a:t>
            </a:r>
            <a:r>
              <a:rPr lang="zh-CN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研究員</a:t>
            </a:r>
            <a:r>
              <a:rPr lang="zh-CN" altLang="en-US" sz="16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CN" sz="1600" b="1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香港教育</a:t>
            </a:r>
            <a:r>
              <a:rPr lang="zh-TW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政策與領導學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CN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助理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教授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TW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CN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張志強教授 </a:t>
            </a:r>
            <a:r>
              <a:rPr lang="en-US" altLang="zh-CN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研究員</a:t>
            </a:r>
            <a:r>
              <a:rPr lang="en-US" altLang="zh-CN" sz="1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algn="ctr"/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zh-CN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中文</a:t>
            </a:r>
            <a:r>
              <a:rPr lang="zh-CN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大學 教育學院 教育</a:t>
            </a:r>
            <a:r>
              <a:rPr lang="zh-CN" altLang="en-US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行政與政策學</a:t>
            </a:r>
            <a:r>
              <a:rPr lang="zh-CN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系 教授</a:t>
            </a:r>
            <a:endParaRPr lang="en-US" altLang="zh-CN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0" y="100452"/>
            <a:ext cx="3686803" cy="14165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25445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7" y="558514"/>
            <a:ext cx="7524836" cy="679087"/>
          </a:xfrm>
        </p:spPr>
        <p:txBody>
          <a:bodyPr>
            <a:noAutofit/>
          </a:bodyPr>
          <a:lstStyle/>
          <a:p>
            <a:pPr algn="r"/>
            <a:r>
              <a:rPr lang="zh-TW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不同家境</a:t>
            </a:r>
            <a:r>
              <a:rPr lang="zh-CN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CN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生在</a:t>
            </a:r>
            <a:r>
              <a:rPr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整體範疇</a:t>
            </a:r>
            <a:r>
              <a:rPr lang="zh-CN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自評</a:t>
            </a:r>
            <a:r>
              <a:rPr lang="en-US" altLang="zh-TW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靈性及學校參與</a:t>
            </a:r>
            <a:r>
              <a:rPr lang="en-US" altLang="zh-TW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10</a:t>
            </a:fld>
            <a:endParaRPr lang="zh-TW" alt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888906"/>
              </p:ext>
            </p:extLst>
          </p:nvPr>
        </p:nvGraphicFramePr>
        <p:xfrm>
          <a:off x="503548" y="1664804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65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範疇一：靈性參與及各層面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34672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76745" y="250044"/>
            <a:ext cx="6570729" cy="863715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靈性健康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的自評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無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宗教信仰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之別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/>
              <a:t>12</a:t>
            </a:fld>
            <a:endParaRPr lang="zh-TW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1663" y="5848419"/>
            <a:ext cx="39803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參照組別</a:t>
            </a:r>
            <a:r>
              <a:rPr lang="en-US" altLang="zh-TW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有宗教信仰學生</a:t>
            </a:r>
            <a:endParaRPr lang="en-US" altLang="zh-CN" sz="1600" i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=-1.44;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0.09;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0.07;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0.14</a:t>
            </a:r>
            <a:endParaRPr lang="en-US" altLang="zh-TW" sz="16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i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8438380"/>
              </p:ext>
            </p:extLst>
          </p:nvPr>
        </p:nvGraphicFramePr>
        <p:xfrm>
          <a:off x="591663" y="1664804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88218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0135" y="250044"/>
            <a:ext cx="7682355" cy="863715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靈性健康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的自評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（不同學生群組之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別）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/>
              <a:t>13</a:t>
            </a:fld>
            <a:endParaRPr lang="zh-TW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5216271"/>
              </p:ext>
            </p:extLst>
          </p:nvPr>
        </p:nvGraphicFramePr>
        <p:xfrm>
          <a:off x="539552" y="1664804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122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300135" y="250044"/>
            <a:ext cx="7547339" cy="863715"/>
          </a:xfrm>
        </p:spPr>
        <p:txBody>
          <a:bodyPr>
            <a:noAutofit/>
          </a:bodyPr>
          <a:lstStyle/>
          <a:p>
            <a:pPr algn="r"/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靈性健康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的自評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（男女學生之別）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683568" y="5733256"/>
            <a:ext cx="42760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參照組別</a:t>
            </a:r>
            <a:r>
              <a:rPr lang="en-US" altLang="zh-TW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女學生</a:t>
            </a:r>
            <a:endParaRPr lang="en-US" altLang="zh-CN" sz="1600" i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0.19;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0.00;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0.04;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0.32</a:t>
            </a:r>
            <a:endParaRPr lang="en-US" altLang="zh-TW" sz="1600" i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8628350"/>
              </p:ext>
            </p:extLst>
          </p:nvPr>
        </p:nvGraphicFramePr>
        <p:xfrm>
          <a:off x="467544" y="1664804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806381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300135" y="250044"/>
            <a:ext cx="7547339" cy="863715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靈性健康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的自評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（初高中學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生之別）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708089" y="5610726"/>
            <a:ext cx="36489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參照組別</a:t>
            </a:r>
            <a:r>
              <a:rPr lang="en-US" altLang="zh-TW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初中學生</a:t>
            </a:r>
            <a:endParaRPr lang="en-US" altLang="zh-CN" sz="1600" i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0.16;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0.08;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0.16; d=0.03</a:t>
            </a:r>
            <a:endParaRPr lang="en-US" altLang="zh-TW" sz="16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i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5386941"/>
              </p:ext>
            </p:extLst>
          </p:nvPr>
        </p:nvGraphicFramePr>
        <p:xfrm>
          <a:off x="503548" y="1650726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75364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00135" y="250044"/>
            <a:ext cx="7682355" cy="863715"/>
          </a:xfrm>
        </p:spPr>
        <p:txBody>
          <a:bodyPr>
            <a:no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靈性健康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的自評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（不同家境學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生之別）</a:t>
            </a:r>
            <a:endParaRPr lang="en-US" altLang="zh-TW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4685633"/>
              </p:ext>
            </p:extLst>
          </p:nvPr>
        </p:nvGraphicFramePr>
        <p:xfrm>
          <a:off x="503548" y="1664804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93941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範疇二：學校參與及各層面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8307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00135" y="159634"/>
            <a:ext cx="7682355" cy="954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>
              <a:spcBef>
                <a:spcPct val="50000"/>
              </a:spcBef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學校參與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的自評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（有無宗教信仰學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生之別）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3654" y="5643561"/>
            <a:ext cx="51104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參照組別</a:t>
            </a:r>
            <a:r>
              <a:rPr lang="en-US" altLang="zh-TW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有宗教信仰學生</a:t>
            </a:r>
            <a:endParaRPr lang="en-US" altLang="zh-CN" sz="1600" i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0.17;d=-0.08;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0.08;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0.12</a:t>
            </a:r>
            <a:endParaRPr lang="en-US" altLang="zh-TW" sz="1600" i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i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3044892"/>
              </p:ext>
            </p:extLst>
          </p:nvPr>
        </p:nvGraphicFramePr>
        <p:xfrm>
          <a:off x="467544" y="1683561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0286477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34062" y="161504"/>
            <a:ext cx="8325925" cy="94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>
              <a:spcBef>
                <a:spcPct val="50000"/>
              </a:spcBef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學校參與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自評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（男女學生之別）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7934" y="5841268"/>
            <a:ext cx="68584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參照組別</a:t>
            </a:r>
            <a:r>
              <a:rPr lang="en-US" altLang="zh-TW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女學生</a:t>
            </a:r>
            <a:endParaRPr lang="en-US" altLang="zh-CN" sz="1600" i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=-0.06; d=-0.41; d=-0.04; d=-0.13</a:t>
            </a:r>
            <a:endParaRPr lang="en-US" altLang="zh-TW" sz="16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2527388"/>
              </p:ext>
            </p:extLst>
          </p:nvPr>
        </p:nvGraphicFramePr>
        <p:xfrm>
          <a:off x="467544" y="1664804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698467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25" y="202348"/>
            <a:ext cx="8390275" cy="863715"/>
          </a:xfrm>
        </p:spPr>
        <p:txBody>
          <a:bodyPr/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計劃簡介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49844"/>
            <a:ext cx="9143999" cy="5608155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TW" sz="2400" dirty="0" smtClean="0">
                <a:ln w="11430"/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Well-being </a:t>
            </a:r>
            <a:r>
              <a:rPr lang="en-US" altLang="zh-TW" sz="2400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 Success </a:t>
            </a:r>
            <a:r>
              <a:rPr lang="en-US" altLang="zh-TW" sz="2400" dirty="0" smtClean="0">
                <a:ln w="11430"/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for</a:t>
            </a:r>
            <a:r>
              <a:rPr lang="zh-TW" altLang="en-US" sz="2400" dirty="0" smtClean="0">
                <a:ln w="11430"/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n w="11430"/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all: mapping the pathways of engagement with school and society among immigrants, minority and mainstream students in Hong Kong </a:t>
            </a:r>
            <a:endParaRPr lang="en-US" altLang="zh-TW" sz="2400" dirty="0">
              <a:ln w="11430"/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香港優配研究基金 </a:t>
            </a:r>
            <a:r>
              <a:rPr lang="en-US" altLang="zh-TW" sz="2400" b="1" dirty="0" smtClean="0">
                <a:ln w="11430"/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GRF No. 18406214;</a:t>
            </a:r>
            <a:r>
              <a:rPr lang="zh-TW" altLang="en-US" sz="2400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2015</a:t>
            </a:r>
            <a:r>
              <a:rPr lang="zh-TW" altLang="en-US" sz="2400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400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2017</a:t>
            </a:r>
            <a:r>
              <a:rPr lang="en-US" altLang="zh-TW" sz="2400" b="1" dirty="0">
                <a:ln w="11430"/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CN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研究</a:t>
            </a: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團隊</a:t>
            </a:r>
            <a:r>
              <a:rPr lang="zh-CN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CN" sz="2400" b="1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TW" altLang="en-US" sz="2400" b="1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袁月梅博士 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香港教育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政策與領導學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CN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阮衛華</a:t>
            </a:r>
            <a:r>
              <a:rPr lang="zh-CN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博士</a:t>
            </a:r>
            <a:r>
              <a:rPr lang="en-US" altLang="zh-CN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香港教育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政策與領導學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endParaRPr lang="en-US" altLang="zh-TW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CN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張志強</a:t>
            </a:r>
            <a:r>
              <a:rPr lang="zh-CN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教授 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</a:t>
            </a:r>
            <a:r>
              <a:rPr lang="zh-CN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</a:t>
            </a:r>
            <a:r>
              <a:rPr lang="zh-CN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大學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CN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教育學院</a:t>
            </a:r>
            <a:r>
              <a:rPr lang="zh-CN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教育行政與政策學</a:t>
            </a:r>
            <a:r>
              <a:rPr lang="zh-CN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endParaRPr lang="en-US" altLang="zh-CN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CN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李武成教授</a:t>
            </a:r>
            <a:r>
              <a:rPr lang="en-US" altLang="zh-CN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澳洲坎培拉大學  </a:t>
            </a:r>
            <a:r>
              <a:rPr lang="zh-CN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教育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科學、科技及數學</a:t>
            </a:r>
            <a:r>
              <a:rPr lang="zh-CN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學院</a:t>
            </a:r>
            <a:endParaRPr lang="en-US" altLang="zh-CN" sz="2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郭春蘭小姐 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香港教</a:t>
            </a:r>
            <a:r>
              <a:rPr lang="zh-TW" altLang="en-US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育大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學教育</a:t>
            </a:r>
            <a:r>
              <a:rPr lang="zh-TW" altLang="zh-TW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政策與領導學</a:t>
            </a:r>
            <a:r>
              <a:rPr lang="zh-TW" altLang="zh-TW" sz="24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系</a:t>
            </a:r>
            <a:r>
              <a:rPr lang="zh-TW" altLang="en-US" sz="2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高級研究助理 </a:t>
            </a:r>
            <a:endParaRPr lang="en-US" altLang="zh-TW" sz="24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buNone/>
            </a:pP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2</a:t>
            </a:fld>
            <a:endParaRPr lang="zh-TW" alt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7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/>
          </p:nvPr>
        </p:nvSpPr>
        <p:spPr>
          <a:xfrm>
            <a:off x="2186735" y="294662"/>
            <a:ext cx="6615735" cy="679087"/>
          </a:xfrm>
        </p:spPr>
        <p:txBody>
          <a:bodyPr>
            <a:noAutofit/>
          </a:bodyPr>
          <a:lstStyle/>
          <a:p>
            <a:pPr algn="r"/>
            <a:r>
              <a:rPr lang="zh-CN" altLang="en-US" sz="3200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不同群組學生的成績</a:t>
            </a:r>
            <a:endParaRPr lang="zh-TW" altLang="en-US" sz="3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397925" y="202348"/>
            <a:ext cx="6557230" cy="863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學生對中、英、數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的自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不同學生群組之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別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050331"/>
              </p:ext>
            </p:extLst>
          </p:nvPr>
        </p:nvGraphicFramePr>
        <p:xfrm>
          <a:off x="539552" y="1700808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36789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3"/>
          <p:cNvSpPr>
            <a:spLocks noGrp="1"/>
          </p:cNvSpPr>
          <p:nvPr>
            <p:ph type="title"/>
          </p:nvPr>
        </p:nvSpPr>
        <p:spPr>
          <a:xfrm>
            <a:off x="2186735" y="294662"/>
            <a:ext cx="6615735" cy="679087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result by religious faith and textbook assistance (T-test &amp; ANOVA) </a:t>
            </a:r>
            <a:endParaRPr lang="zh-TW" alt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84655" y="1860503"/>
            <a:ext cx="3640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不同宗教信仰學生組別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10353" y="1906669"/>
            <a:ext cx="400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不同家境學生組別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Title 3"/>
          <p:cNvSpPr txBox="1">
            <a:spLocks/>
          </p:cNvSpPr>
          <p:nvPr/>
        </p:nvSpPr>
        <p:spPr>
          <a:xfrm>
            <a:off x="2320550" y="294662"/>
            <a:ext cx="6615735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學生對中、英、數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的自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有無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宗教信仰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家境之別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6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500" y="5525353"/>
            <a:ext cx="26961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參照組別</a:t>
            </a:r>
            <a:r>
              <a:rPr lang="en-US" altLang="zh-TW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有宗教信仰學生</a:t>
            </a:r>
            <a:endParaRPr lang="en-US" altLang="zh-CN" sz="1600" i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 0.00; d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0.13; d=0.04</a:t>
            </a:r>
            <a:endParaRPr lang="en-US" altLang="zh-TW" sz="16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i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2814968"/>
              </p:ext>
            </p:extLst>
          </p:nvPr>
        </p:nvGraphicFramePr>
        <p:xfrm>
          <a:off x="160550" y="2332365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198699"/>
              </p:ext>
            </p:extLst>
          </p:nvPr>
        </p:nvGraphicFramePr>
        <p:xfrm>
          <a:off x="4630890" y="2322168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763902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3"/>
          <p:cNvSpPr>
            <a:spLocks noGrp="1"/>
          </p:cNvSpPr>
          <p:nvPr>
            <p:ph type="title"/>
          </p:nvPr>
        </p:nvSpPr>
        <p:spPr>
          <a:xfrm>
            <a:off x="2186735" y="294662"/>
            <a:ext cx="6615735" cy="679087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result by gender and level of study (T-test) </a:t>
            </a:r>
            <a:endParaRPr lang="zh-TW" alt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51520" y="1792382"/>
            <a:ext cx="3640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男女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學生組別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Title 3"/>
          <p:cNvSpPr txBox="1">
            <a:spLocks/>
          </p:cNvSpPr>
          <p:nvPr/>
        </p:nvSpPr>
        <p:spPr>
          <a:xfrm>
            <a:off x="2339135" y="373560"/>
            <a:ext cx="6615735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學生對中、英、數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成績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的自評 </a:t>
            </a:r>
          </a:p>
          <a:p>
            <a:pPr algn="r"/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男女及年級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之別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4779" y="5284657"/>
            <a:ext cx="2476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參照組別</a:t>
            </a:r>
            <a:r>
              <a:rPr lang="en-US" altLang="zh-TW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女學生</a:t>
            </a:r>
            <a:endParaRPr lang="en-US" altLang="zh-CN" sz="1600" i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0.30;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0.30;d=0.02</a:t>
            </a:r>
            <a:endParaRPr lang="en-US" altLang="zh-TW" sz="1600" i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67054" y="5284657"/>
            <a:ext cx="3887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參照組別</a:t>
            </a:r>
            <a:r>
              <a:rPr lang="en-US" altLang="zh-TW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初中學生</a:t>
            </a:r>
            <a:endParaRPr lang="en-US" altLang="zh-CN" sz="1600" i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0.32;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0.21;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0.13</a:t>
            </a:r>
            <a:endParaRPr lang="en-US" altLang="zh-TW" sz="1600" i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i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7267325"/>
              </p:ext>
            </p:extLst>
          </p:nvPr>
        </p:nvGraphicFramePr>
        <p:xfrm>
          <a:off x="179135" y="2254047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3967389"/>
              </p:ext>
            </p:extLst>
          </p:nvPr>
        </p:nvGraphicFramePr>
        <p:xfrm>
          <a:off x="4685540" y="2254047"/>
          <a:ext cx="432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824028" y="1792381"/>
            <a:ext cx="3640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初高中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學生組別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45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300135" y="250044"/>
            <a:ext cx="7682355" cy="863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>
              <a:spcBef>
                <a:spcPct val="50000"/>
              </a:spcBef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學校參與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的自評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（初高中學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生之別）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5078" y="5644988"/>
            <a:ext cx="42729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參照組別</a:t>
            </a:r>
            <a:r>
              <a:rPr lang="en-US" altLang="zh-TW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初中學生</a:t>
            </a:r>
            <a:endParaRPr lang="en-US" altLang="zh-CN" sz="1600" i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0.28;d=-0.01;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0.13;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0.14</a:t>
            </a:r>
            <a:endParaRPr lang="en-US" altLang="zh-TW" sz="1600" i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3181908"/>
              </p:ext>
            </p:extLst>
          </p:nvPr>
        </p:nvGraphicFramePr>
        <p:xfrm>
          <a:off x="467544" y="1687625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467454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2220" y="6354564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/>
              <a:t>24</a:t>
            </a:fld>
            <a:endParaRPr lang="zh-TW" alt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0135" y="250044"/>
            <a:ext cx="7682355" cy="863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>
              <a:spcBef>
                <a:spcPct val="50000"/>
              </a:spcBef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學校參與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的自評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（不同家境學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生之別）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5762486"/>
              </p:ext>
            </p:extLst>
          </p:nvPr>
        </p:nvGraphicFramePr>
        <p:xfrm>
          <a:off x="503548" y="1664804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797055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0135" y="250044"/>
            <a:ext cx="7682355" cy="863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>
              <a:spcBef>
                <a:spcPct val="50000"/>
              </a:spcBef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學校參與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的自評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（不同學生群組之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別）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9657117"/>
              </p:ext>
            </p:extLst>
          </p:nvPr>
        </p:nvGraphicFramePr>
        <p:xfrm>
          <a:off x="503548" y="1700808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856699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7328" y="-12596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0135" y="250044"/>
            <a:ext cx="7682355" cy="863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>
              <a:spcBef>
                <a:spcPct val="50000"/>
              </a:spcBef>
            </a:pP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對父母關懷的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自評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（不同學生群組之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別）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2796976"/>
              </p:ext>
            </p:extLst>
          </p:nvPr>
        </p:nvGraphicFramePr>
        <p:xfrm>
          <a:off x="252000" y="1700808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32399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0135" y="250044"/>
            <a:ext cx="7682355" cy="863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>
              <a:spcBef>
                <a:spcPct val="50000"/>
              </a:spcBef>
            </a:pP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對朋輩支持的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自評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（不同學生群組之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別）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420433"/>
              </p:ext>
            </p:extLst>
          </p:nvPr>
        </p:nvGraphicFramePr>
        <p:xfrm>
          <a:off x="252000" y="1736812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869490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/>
              <a:t>28</a:t>
            </a:fld>
            <a:endParaRPr lang="zh-TW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0135" y="250044"/>
            <a:ext cx="7682355" cy="863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>
              <a:spcBef>
                <a:spcPct val="50000"/>
              </a:spcBef>
            </a:pP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對師長關愛的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自評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（不同學生群組之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別）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798161"/>
              </p:ext>
            </p:extLst>
          </p:nvPr>
        </p:nvGraphicFramePr>
        <p:xfrm>
          <a:off x="252000" y="1700808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92121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/>
              <a:t>29</a:t>
            </a:fld>
            <a:endParaRPr lang="zh-TW" alt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300135" y="250044"/>
            <a:ext cx="7682355" cy="8637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>
              <a:spcBef>
                <a:spcPct val="50000"/>
              </a:spcBef>
            </a:pP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個人努力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自評</a:t>
            </a: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（不同學生群組之</a:t>
            </a:r>
            <a:r>
              <a:rPr lang="zh-CN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別）</a:t>
            </a:r>
            <a:endParaRPr lang="en-US" altLang="zh-TW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14487630"/>
              </p:ext>
            </p:extLst>
          </p:nvPr>
        </p:nvGraphicFramePr>
        <p:xfrm>
          <a:off x="252000" y="1484784"/>
          <a:ext cx="864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270030" y="5208750"/>
            <a:ext cx="87124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標注：</a:t>
            </a:r>
            <a:endParaRPr lang="en-US" altLang="zh-TW" sz="1600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項目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一： 我常常參與課堂活動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項目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二： 測驗考試前我一定努力溫習；</a:t>
            </a:r>
          </a:p>
          <a:p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項目三：我很多時候明白上課內容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項目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四：我常常為同學解決學習問題；</a:t>
            </a:r>
          </a:p>
          <a:p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項目五：我可以更努力去取得更好的成績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項目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六：我很滿意自己大部分科目的成績</a:t>
            </a:r>
          </a:p>
          <a:p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項目七：我有信心提升自己的學業</a:t>
            </a:r>
            <a:r>
              <a:rPr lang="zh-TW" altLang="zh-TW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成績</a:t>
            </a:r>
            <a:r>
              <a:rPr lang="zh-CN" altLang="en-US" sz="1600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en-US" sz="1600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69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525" y="250044"/>
            <a:ext cx="8550949" cy="863715"/>
          </a:xfrm>
        </p:spPr>
        <p:txBody>
          <a:bodyPr/>
          <a:lstStyle/>
          <a:p>
            <a:r>
              <a:rPr lang="zh-CN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樣本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0" y="1412776"/>
            <a:ext cx="8415935" cy="17113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參與</a:t>
            </a:r>
            <a:r>
              <a:rPr lang="zh-CN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學校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en-US" altLang="zh-TW" sz="2400" dirty="0" smtClean="0">
                <a:ea typeface="標楷體" panose="03000509000000000000" pitchFamily="65" charset="-120"/>
              </a:rPr>
              <a:t>30</a:t>
            </a:r>
            <a:r>
              <a:rPr lang="zh-CN" altLang="en-US" sz="2400" dirty="0" smtClean="0">
                <a:ea typeface="標楷體" panose="03000509000000000000" pitchFamily="65" charset="-120"/>
              </a:rPr>
              <a:t>間中學</a:t>
            </a:r>
            <a:r>
              <a:rPr lang="en-US" altLang="zh-TW" sz="2400" dirty="0" smtClean="0">
                <a:ea typeface="標楷體" panose="03000509000000000000" pitchFamily="65" charset="-120"/>
              </a:rPr>
              <a:t>, </a:t>
            </a:r>
            <a:r>
              <a:rPr lang="zh-CN" altLang="en-US" sz="2400" dirty="0" smtClean="0">
                <a:ea typeface="標楷體" panose="03000509000000000000" pitchFamily="65" charset="-120"/>
              </a:rPr>
              <a:t>華裔</a:t>
            </a:r>
            <a:r>
              <a:rPr lang="zh-CN" altLang="en-US" sz="2400" dirty="0">
                <a:ea typeface="標楷體" panose="03000509000000000000" pitchFamily="65" charset="-120"/>
              </a:rPr>
              <a:t>學生</a:t>
            </a:r>
            <a:r>
              <a:rPr lang="zh-CN" altLang="en-US" sz="2400" dirty="0" smtClean="0">
                <a:ea typeface="標楷體" panose="03000509000000000000" pitchFamily="65" charset="-120"/>
              </a:rPr>
              <a:t>問卷</a:t>
            </a:r>
            <a:r>
              <a:rPr lang="en-US" altLang="zh-CN" sz="2400" dirty="0" smtClean="0">
                <a:ea typeface="標楷體" panose="03000509000000000000" pitchFamily="65" charset="-120"/>
              </a:rPr>
              <a:t>: 14,</a:t>
            </a:r>
            <a:r>
              <a:rPr lang="en-US" altLang="zh-TW" sz="2400" dirty="0" smtClean="0">
                <a:ea typeface="標楷體" panose="03000509000000000000" pitchFamily="65" charset="-120"/>
              </a:rPr>
              <a:t>173</a:t>
            </a:r>
            <a:r>
              <a:rPr lang="zh-TW" altLang="en-US" sz="2400" dirty="0" smtClean="0">
                <a:ea typeface="標楷體" panose="03000509000000000000" pitchFamily="65" charset="-120"/>
              </a:rPr>
              <a:t>份</a:t>
            </a:r>
            <a:endParaRPr lang="zh-TW" altLang="en-US" sz="2400" dirty="0"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400" dirty="0" smtClean="0">
                <a:ea typeface="標楷體" panose="03000509000000000000" pitchFamily="65" charset="-120"/>
              </a:rPr>
              <a:t>有效</a:t>
            </a:r>
            <a:r>
              <a:rPr lang="zh-CN" altLang="en-US" sz="2400" dirty="0" smtClean="0">
                <a:ea typeface="標楷體" panose="03000509000000000000" pitchFamily="65" charset="-120"/>
              </a:rPr>
              <a:t>率</a:t>
            </a:r>
            <a:r>
              <a:rPr lang="en-US" altLang="zh-TW" sz="2400" dirty="0" smtClean="0">
                <a:ea typeface="標楷體" panose="03000509000000000000" pitchFamily="65" charset="-120"/>
              </a:rPr>
              <a:t>: 90%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7" name="Rectangle 6"/>
          <p:cNvSpPr/>
          <p:nvPr/>
        </p:nvSpPr>
        <p:spPr>
          <a:xfrm>
            <a:off x="575556" y="4590269"/>
            <a:ext cx="4950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學生群組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簡稱：</a:t>
            </a:r>
            <a:r>
              <a:rPr lang="zh-CN" altLang="en-US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endParaRPr lang="en-US" altLang="zh-CN" b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香港主流華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裔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學生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主流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內地新來港學生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新來港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CN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跨</a:t>
            </a:r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境學生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        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跨境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512298"/>
              </p:ext>
            </p:extLst>
          </p:nvPr>
        </p:nvGraphicFramePr>
        <p:xfrm>
          <a:off x="3375374" y="2030080"/>
          <a:ext cx="5472100" cy="3748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595434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範疇三：其他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8841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31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1871701" y="348572"/>
            <a:ext cx="7083170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學生對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宗教信仰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和</a:t>
            </a:r>
            <a:r>
              <a:rPr lang="zh-CN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靈性健康的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評量</a:t>
            </a: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  <a:p>
            <a:endParaRPr lang="en-US"/>
          </a:p>
          <a:p>
            <a:endParaRPr lang="en-US">
              <a:latin typeface="Times New Roman" panose="02020603050405020304" pitchFamily="18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106483"/>
              </p:ext>
            </p:extLst>
          </p:nvPr>
        </p:nvGraphicFramePr>
        <p:xfrm>
          <a:off x="252000" y="1730665"/>
          <a:ext cx="864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68506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2394722" y="294662"/>
            <a:ext cx="6615735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宗教及靈性健康重要性</a:t>
            </a:r>
            <a:r>
              <a:rPr lang="zh-CN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28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自評</a:t>
            </a:r>
            <a:endParaRPr lang="zh-TW" altLang="en-US" sz="28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1727801"/>
              </p:ext>
            </p:extLst>
          </p:nvPr>
        </p:nvGraphicFramePr>
        <p:xfrm>
          <a:off x="612000" y="1412776"/>
          <a:ext cx="79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4670060"/>
              </p:ext>
            </p:extLst>
          </p:nvPr>
        </p:nvGraphicFramePr>
        <p:xfrm>
          <a:off x="612001" y="4256088"/>
          <a:ext cx="7920000" cy="25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79712" y="4256088"/>
            <a:ext cx="4860540" cy="4001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靈性健康的重要性</a:t>
            </a:r>
            <a:endParaRPr 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6405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33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2231740" y="357671"/>
            <a:ext cx="6615735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不同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組別學生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</a:t>
            </a:r>
            <a:r>
              <a:rPr lang="zh-CN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前途</a:t>
            </a:r>
            <a:r>
              <a:rPr lang="zh-TW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期望</a:t>
            </a:r>
            <a:endParaRPr lang="zh-TW" altLang="en-US" sz="36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15" y="83895"/>
            <a:ext cx="2461086" cy="9456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515" y="5729719"/>
            <a:ext cx="8757465" cy="338554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其他</a:t>
            </a:r>
            <a:r>
              <a:rPr lang="en-US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^:</a:t>
            </a:r>
            <a:r>
              <a:rPr lang="zh-TW" altLang="zh-TW" sz="1600" dirty="0">
                <a:latin typeface="標楷體" panose="03000509000000000000" pitchFamily="65" charset="-120"/>
                <a:ea typeface="標楷體" panose="03000509000000000000" pitchFamily="65" charset="-120"/>
              </a:rPr>
              <a:t>例如歌手、藝人、政府公務員、商人、老師、設計師等。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586677"/>
              </p:ext>
            </p:extLst>
          </p:nvPr>
        </p:nvGraphicFramePr>
        <p:xfrm>
          <a:off x="175911" y="1736812"/>
          <a:ext cx="8807224" cy="354967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728192"/>
                <a:gridCol w="1249961"/>
                <a:gridCol w="1090299"/>
                <a:gridCol w="900100"/>
                <a:gridCol w="828092"/>
                <a:gridCol w="834547"/>
                <a:gridCol w="1037661"/>
                <a:gridCol w="1138372"/>
              </a:tblGrid>
              <a:tr h="264523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kern="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 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學生群組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性別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宗教信仰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727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主流華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裔</a:t>
                      </a:r>
                      <a:r>
                        <a:rPr lang="zh-CN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學生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內地新來港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跨境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男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女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無宗教信仰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有宗教信仰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3638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自己希望獲得的最高學位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638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高中程度</a:t>
                      </a:r>
                      <a:r>
                        <a:rPr lang="zh-CN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或以下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TW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大專程度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22453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zh-TW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大學畢業或以上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93638"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父母</a:t>
                      </a: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對他們未來職業的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期望</a:t>
                      </a:r>
                      <a:endParaRPr lang="en-US" altLang="zh-TW" sz="1400" kern="100" dirty="0" smtClean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638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專業</a:t>
                      </a:r>
                      <a:r>
                        <a:rPr lang="zh-CN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人士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zh-CN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技工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物</a:t>
                      </a:r>
                      <a:r>
                        <a:rPr lang="zh-TW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流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3638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飲食</a:t>
                      </a:r>
                      <a:r>
                        <a:rPr lang="zh-CN" sz="1400" kern="100" dirty="0" smtClean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業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61354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一般文職</a:t>
                      </a:r>
                      <a:endParaRPr lang="zh-TW" sz="14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indent="177800"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其他</a:t>
                      </a:r>
                      <a:r>
                        <a:rPr lang="en-US" sz="14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^</a:t>
                      </a:r>
                      <a:endParaRPr lang="zh-TW" sz="14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2241" marR="62241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27721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8423" y="229633"/>
            <a:ext cx="8155577" cy="679087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政策建議 </a:t>
            </a:r>
            <a:r>
              <a:rPr lang="en-US" altLang="zh-TW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6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塑造共同成功機會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37331" y="1291739"/>
            <a:ext cx="4590509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重點校本政策支援和資助下列各項：</a:t>
            </a:r>
            <a:endParaRPr lang="en-US" altLang="zh-TW" sz="3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確立整全健康的重要性</a:t>
            </a:r>
            <a:endParaRPr lang="en-US" altLang="zh-TW" sz="3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重視青少年的靈性健康 </a:t>
            </a:r>
            <a:endParaRPr lang="en-US" altLang="zh-TW" sz="3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關注高中男生的需要</a:t>
            </a:r>
            <a:endParaRPr lang="en-US" altLang="zh-TW" sz="3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強化學生與師長及家人的關係</a:t>
            </a:r>
            <a:endParaRPr lang="en-US" altLang="zh-TW" sz="3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827840" y="1994806"/>
            <a:ext cx="4095455" cy="4525963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3300" dirty="0">
                <a:latin typeface="標楷體" panose="03000509000000000000" pitchFamily="65" charset="-120"/>
                <a:ea typeface="標楷體" panose="03000509000000000000" pitchFamily="65" charset="-120"/>
              </a:rPr>
              <a:t>優</a:t>
            </a:r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化中學後的預備課程 </a:t>
            </a:r>
            <a:r>
              <a:rPr lang="en-US" altLang="zh-TW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–</a:t>
            </a:r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多元出路、多元機會</a:t>
            </a:r>
            <a:endParaRPr lang="en-US" altLang="zh-TW" sz="3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CN" altLang="en-US" sz="3300" dirty="0">
                <a:latin typeface="標楷體" panose="03000509000000000000" pitchFamily="65" charset="-120"/>
                <a:ea typeface="標楷體" panose="03000509000000000000" pitchFamily="65" charset="-120"/>
              </a:rPr>
              <a:t>提升</a:t>
            </a:r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跨境生對本地社會的參與和歸屬感</a:t>
            </a:r>
            <a:endParaRPr lang="en-US" altLang="zh-TW" sz="3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3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加強支援內地新來港生面對家境及學校適應上的需要</a:t>
            </a:r>
            <a:endParaRPr lang="en-US" altLang="zh-TW" sz="3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提升對</a:t>
            </a:r>
            <a:r>
              <a:rPr lang="zh-CN" altLang="en-US" sz="3300" dirty="0">
                <a:latin typeface="標楷體" panose="03000509000000000000" pitchFamily="65" charset="-120"/>
                <a:ea typeface="標楷體" panose="03000509000000000000" pitchFamily="65" charset="-120"/>
              </a:rPr>
              <a:t>主流</a:t>
            </a:r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學生的期望 </a:t>
            </a:r>
            <a:r>
              <a:rPr lang="en-US" altLang="zh-TW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制造更多成功升學及就業的機會</a:t>
            </a:r>
            <a:endParaRPr lang="en-US" altLang="zh-TW" sz="3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33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20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00135" y="250044"/>
            <a:ext cx="7547339" cy="863715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生背景資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料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4</a:t>
            </a:fld>
            <a:endParaRPr lang="zh-TW" alt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006548"/>
              </p:ext>
            </p:extLst>
          </p:nvPr>
        </p:nvGraphicFramePr>
        <p:xfrm>
          <a:off x="731001" y="1520788"/>
          <a:ext cx="7681998" cy="456308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75075"/>
                <a:gridCol w="1620181"/>
                <a:gridCol w="1402159"/>
                <a:gridCol w="1398247"/>
                <a:gridCol w="1225666"/>
                <a:gridCol w="1360670"/>
              </a:tblGrid>
              <a:tr h="32403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 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總共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主流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新來港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跨境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78671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性別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男生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55%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00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女生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45%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45005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年級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初中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52%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950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高中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48%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40504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宗教信仰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無宗教信仰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69%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500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有宗教信仰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31%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75435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800" b="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家庭背景</a:t>
                      </a:r>
                      <a:endParaRPr lang="zh-TW" sz="1800" b="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全額書簿津貼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25%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500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半額書簿津貼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17%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600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CN" altLang="en-US" sz="18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非津貼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新細明體"/>
                          <a:cs typeface="Times New Roman" panose="02020603050405020304" pitchFamily="18" charset="0"/>
                        </a:rPr>
                        <a:t>58%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64%</a:t>
                      </a:r>
                      <a:endParaRPr lang="zh-TW" sz="1800" kern="1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新細明體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683568" y="6187997"/>
            <a:ext cx="5560427" cy="29419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4572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9144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1371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TW" altLang="en-US" sz="1050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註：所有遺失值</a:t>
            </a:r>
            <a:r>
              <a:rPr lang="en-US" altLang="zh-TW" sz="1050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(missing values)</a:t>
            </a:r>
            <a:r>
              <a:rPr lang="zh-TW" altLang="en-US" sz="1050" i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並不計算在內</a:t>
            </a:r>
            <a:endParaRPr lang="en-US" sz="1050" i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36343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300135" y="250044"/>
            <a:ext cx="7547339" cy="863715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問卷內容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1265679"/>
            <a:ext cx="8235914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學生背景資料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如：年級、出生地點、父母教育程度等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靈性健康</a:t>
            </a:r>
            <a:r>
              <a:rPr 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spiritual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health</a:t>
            </a:r>
            <a:r>
              <a:rPr 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自評 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–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包括靈性、身理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心理和社交等四個層面 。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靈性層面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參與宗教活動、遇上困難時我會祈禱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身理層面：如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睡眠充足、飲食定時定量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心理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層面：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有衝勁有目標、我整體生活開心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社交層面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如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很容易原諒他人、我主動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約朋友見面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等。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學校參與自評 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父母關懷：如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談論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學校生活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、父母教我做功課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安排補習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朋輩支持：如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當我需要時支持我、關心我的感受、信任我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師長關愛：如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鼓勵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參與課外活動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、幫我解決</a:t>
            </a:r>
            <a:r>
              <a:rPr lang="zh-TW" altLang="en-US" sz="2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功課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困難</a:t>
            </a:r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個人努力：如</a:t>
            </a:r>
            <a:r>
              <a:rPr lang="en-US" altLang="zh-TW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0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常常參與課堂活動、測驗考試前我一定努力溫習</a:t>
            </a:r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20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en-US" sz="2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483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1717183"/>
              </p:ext>
            </p:extLst>
          </p:nvPr>
        </p:nvGraphicFramePr>
        <p:xfrm>
          <a:off x="612000" y="1808820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Title 3"/>
          <p:cNvSpPr txBox="1">
            <a:spLocks/>
          </p:cNvSpPr>
          <p:nvPr/>
        </p:nvSpPr>
        <p:spPr>
          <a:xfrm>
            <a:off x="2339135" y="294662"/>
            <a:ext cx="6615735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zh-CN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不同學生</a:t>
            </a:r>
            <a:r>
              <a:rPr lang="zh-TW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群體</a:t>
            </a:r>
            <a:r>
              <a:rPr lang="zh-CN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在</a:t>
            </a:r>
            <a:r>
              <a:rPr lang="zh-TW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整體範疇</a:t>
            </a:r>
            <a:r>
              <a:rPr lang="zh-CN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自評</a:t>
            </a:r>
            <a:endParaRPr lang="en-US" altLang="zh-TW" sz="3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en-US" altLang="zh-TW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靈性及學校參與</a:t>
            </a:r>
            <a:r>
              <a:rPr lang="en-US" altLang="zh-TW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290485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0768631"/>
              </p:ext>
            </p:extLst>
          </p:nvPr>
        </p:nvGraphicFramePr>
        <p:xfrm>
          <a:off x="487880" y="1664804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67543" y="6009466"/>
            <a:ext cx="3980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參照組別</a:t>
            </a:r>
            <a:r>
              <a:rPr lang="en-US" altLang="zh-TW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有宗教信仰學生</a:t>
            </a:r>
            <a:endParaRPr lang="en-US" altLang="zh-CN" sz="1600" i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=-0.64; </a:t>
            </a:r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0.14</a:t>
            </a:r>
            <a:endParaRPr lang="en-US" altLang="zh-TW" sz="1600" i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072079" y="364648"/>
            <a:ext cx="7056395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zh-CN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CN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無宗教信仰學生在</a:t>
            </a: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整體範疇</a:t>
            </a:r>
            <a:r>
              <a:rPr lang="zh-CN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自評</a:t>
            </a:r>
            <a:endParaRPr lang="en-US" altLang="zh-TW" sz="32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en-US" altLang="zh-TW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靈性及學校參與</a:t>
            </a:r>
            <a:r>
              <a:rPr lang="en-US" altLang="zh-TW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2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96838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121152" y="6323583"/>
            <a:ext cx="2133600" cy="365125"/>
          </a:xfrm>
        </p:spPr>
        <p:txBody>
          <a:bodyPr/>
          <a:lstStyle/>
          <a:p>
            <a:fld id="{D052846C-2FEA-4FC6-90FA-DC4E52614A62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itle 3"/>
          <p:cNvSpPr txBox="1">
            <a:spLocks/>
          </p:cNvSpPr>
          <p:nvPr/>
        </p:nvSpPr>
        <p:spPr>
          <a:xfrm>
            <a:off x="2343358" y="364648"/>
            <a:ext cx="6615735" cy="679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r"/>
            <a:r>
              <a:rPr lang="zh-TW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男女</a:t>
            </a:r>
            <a:r>
              <a:rPr lang="zh-CN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學生在</a:t>
            </a:r>
            <a:r>
              <a:rPr lang="zh-TW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整體範疇</a:t>
            </a:r>
            <a:r>
              <a:rPr lang="zh-CN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3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自評</a:t>
            </a:r>
            <a:endParaRPr lang="en-US" altLang="zh-TW" sz="3600" dirty="0" smtClean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r"/>
            <a:r>
              <a:rPr lang="en-US" altLang="zh-TW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靈性及學校參與</a:t>
            </a:r>
            <a:r>
              <a:rPr lang="en-US" altLang="zh-TW" sz="3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3600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0310778"/>
              </p:ext>
            </p:extLst>
          </p:nvPr>
        </p:nvGraphicFramePr>
        <p:xfrm>
          <a:off x="511127" y="1700808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66585" y="5913276"/>
            <a:ext cx="4653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參照組別</a:t>
            </a:r>
            <a:r>
              <a:rPr lang="en-US" altLang="zh-TW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女學生</a:t>
            </a:r>
            <a:endParaRPr lang="en-US" altLang="zh-CN" sz="1600" i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i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</a:t>
            </a:r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0.20;d=-0.21</a:t>
            </a:r>
            <a:endParaRPr lang="en-US" altLang="zh-TW" sz="1600" i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122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5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268413"/>
          </a:xfrm>
          <a:prstGeom prst="rect">
            <a:avLst/>
          </a:prstGeom>
          <a:gradFill>
            <a:gsLst>
              <a:gs pos="0">
                <a:schemeClr val="accent3"/>
              </a:gs>
              <a:gs pos="65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588" y="570929"/>
            <a:ext cx="8155577" cy="679087"/>
          </a:xfrm>
        </p:spPr>
        <p:txBody>
          <a:bodyPr>
            <a:normAutofit fontScale="90000"/>
          </a:bodyPr>
          <a:lstStyle/>
          <a:p>
            <a:pPr algn="r"/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 </a:t>
            </a:r>
            <a:r>
              <a:rPr lang="zh-TW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初高中</a:t>
            </a:r>
            <a:r>
              <a:rPr lang="zh-CN" altLang="en-US" sz="40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</a:t>
            </a:r>
            <a:r>
              <a:rPr lang="zh-CN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生在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整體範疇</a:t>
            </a:r>
            <a:r>
              <a:rPr lang="zh-CN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自評</a:t>
            </a:r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靈性及學校參與</a:t>
            </a:r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2846C-2FEA-4FC6-90FA-DC4E52614A62}" type="slidenum">
              <a:rPr lang="zh-TW" altLang="en-US" smtClean="0"/>
              <a:t>9</a:t>
            </a:fld>
            <a:endParaRPr lang="zh-TW" alt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843331"/>
              </p:ext>
            </p:extLst>
          </p:nvPr>
        </p:nvGraphicFramePr>
        <p:xfrm>
          <a:off x="503548" y="1692019"/>
          <a:ext cx="792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0" y="98124"/>
            <a:ext cx="2461086" cy="9456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5556" y="5652019"/>
            <a:ext cx="48161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i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參照組別</a:t>
            </a:r>
            <a:r>
              <a:rPr lang="en-US" altLang="zh-TW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CN" altLang="en-US" sz="1600" i="1" dirty="0" smtClean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初中學生</a:t>
            </a:r>
            <a:endParaRPr lang="en-US" altLang="zh-CN" sz="1600" i="1" dirty="0" smtClean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1600" i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d=-0.14; d=-0.18</a:t>
            </a:r>
            <a:endParaRPr lang="en-US" altLang="zh-TW" sz="1600" i="1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5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15695</TotalTime>
  <Words>3915</Words>
  <Application>Microsoft Office PowerPoint</Application>
  <PresentationFormat>On-screen Show (4:3)</PresentationFormat>
  <Paragraphs>534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新細明體</vt:lpstr>
      <vt:lpstr>標楷體</vt:lpstr>
      <vt:lpstr>Arial</vt:lpstr>
      <vt:lpstr>Calibri</vt:lpstr>
      <vt:lpstr>Times New Roman</vt:lpstr>
      <vt:lpstr>Office Theme</vt:lpstr>
      <vt:lpstr>PowerPoint Presentation</vt:lpstr>
      <vt:lpstr>研究計劃簡介</vt:lpstr>
      <vt:lpstr>樣本</vt:lpstr>
      <vt:lpstr>學生背景資料</vt:lpstr>
      <vt:lpstr>問卷內容</vt:lpstr>
      <vt:lpstr>PowerPoint Presentation</vt:lpstr>
      <vt:lpstr>PowerPoint Presentation</vt:lpstr>
      <vt:lpstr>PowerPoint Presentation</vt:lpstr>
      <vt:lpstr>     初高中學生在整體範疇的自評 (靈性及學校參與) </vt:lpstr>
      <vt:lpstr>不同家境學生在整體範疇的自評 (靈性及學校參與) </vt:lpstr>
      <vt:lpstr>PowerPoint Presentation</vt:lpstr>
      <vt:lpstr>學生對靈性健康的自評 (有無宗教信仰學生之別)</vt:lpstr>
      <vt:lpstr>學生對靈性健康的自評 （不同學生群組之別）</vt:lpstr>
      <vt:lpstr>學生對靈性健康的自評 （男女學生之別）</vt:lpstr>
      <vt:lpstr>學生對靈性健康的自評 （初高中學生之別）</vt:lpstr>
      <vt:lpstr>學生對靈性健康的自評 （不同家境學生之別）</vt:lpstr>
      <vt:lpstr>PowerPoint Presentation</vt:lpstr>
      <vt:lpstr>PowerPoint Presentation</vt:lpstr>
      <vt:lpstr>PowerPoint Presentation</vt:lpstr>
      <vt:lpstr>不同群組學生的成績</vt:lpstr>
      <vt:lpstr>Academic result by religious faith and textbook assistance (T-test &amp; ANOVA) </vt:lpstr>
      <vt:lpstr>Academic result by gender and level of study (T-test)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政策建議 – 塑造共同成功機會 </vt:lpstr>
    </vt:vector>
  </TitlesOfParts>
  <Company>HKIEd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Headline of the Presentation</dc:title>
  <dc:creator>HKIEd</dc:creator>
  <cp:lastModifiedBy>NG, Sin Ying Sharon</cp:lastModifiedBy>
  <cp:revision>773</cp:revision>
  <cp:lastPrinted>2016-06-06T11:34:51Z</cp:lastPrinted>
  <dcterms:created xsi:type="dcterms:W3CDTF">2015-06-26T01:08:12Z</dcterms:created>
  <dcterms:modified xsi:type="dcterms:W3CDTF">2016-06-07T05:51:13Z</dcterms:modified>
</cp:coreProperties>
</file>